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4800" cy="9753600"/>
  <p:notesSz cx="6858000" cy="9144000"/>
  <p:defaultTextStyle>
    <a:lvl1pPr algn="ctr" defTabSz="825500">
      <a:defRPr sz="4000">
        <a:solidFill>
          <a:srgbClr val="515151"/>
        </a:solidFill>
        <a:latin typeface="+mn-lt"/>
        <a:ea typeface="+mn-ea"/>
        <a:cs typeface="+mn-cs"/>
        <a:sym typeface="Cochin"/>
      </a:defRPr>
    </a:lvl1pPr>
    <a:lvl2pPr indent="228600" algn="ctr" defTabSz="825500">
      <a:defRPr sz="4000">
        <a:solidFill>
          <a:srgbClr val="515151"/>
        </a:solidFill>
        <a:latin typeface="+mn-lt"/>
        <a:ea typeface="+mn-ea"/>
        <a:cs typeface="+mn-cs"/>
        <a:sym typeface="Cochin"/>
      </a:defRPr>
    </a:lvl2pPr>
    <a:lvl3pPr indent="457200" algn="ctr" defTabSz="825500">
      <a:defRPr sz="4000">
        <a:solidFill>
          <a:srgbClr val="515151"/>
        </a:solidFill>
        <a:latin typeface="+mn-lt"/>
        <a:ea typeface="+mn-ea"/>
        <a:cs typeface="+mn-cs"/>
        <a:sym typeface="Cochin"/>
      </a:defRPr>
    </a:lvl3pPr>
    <a:lvl4pPr indent="685800" algn="ctr" defTabSz="825500">
      <a:defRPr sz="4000">
        <a:solidFill>
          <a:srgbClr val="515151"/>
        </a:solidFill>
        <a:latin typeface="+mn-lt"/>
        <a:ea typeface="+mn-ea"/>
        <a:cs typeface="+mn-cs"/>
        <a:sym typeface="Cochin"/>
      </a:defRPr>
    </a:lvl4pPr>
    <a:lvl5pPr indent="914400" algn="ctr" defTabSz="825500">
      <a:defRPr sz="4000">
        <a:solidFill>
          <a:srgbClr val="515151"/>
        </a:solidFill>
        <a:latin typeface="+mn-lt"/>
        <a:ea typeface="+mn-ea"/>
        <a:cs typeface="+mn-cs"/>
        <a:sym typeface="Cochin"/>
      </a:defRPr>
    </a:lvl5pPr>
    <a:lvl6pPr indent="1143000" algn="ctr" defTabSz="825500">
      <a:defRPr sz="4000">
        <a:solidFill>
          <a:srgbClr val="515151"/>
        </a:solidFill>
        <a:latin typeface="+mn-lt"/>
        <a:ea typeface="+mn-ea"/>
        <a:cs typeface="+mn-cs"/>
        <a:sym typeface="Cochin"/>
      </a:defRPr>
    </a:lvl6pPr>
    <a:lvl7pPr indent="1371600" algn="ctr" defTabSz="825500">
      <a:defRPr sz="4000">
        <a:solidFill>
          <a:srgbClr val="515151"/>
        </a:solidFill>
        <a:latin typeface="+mn-lt"/>
        <a:ea typeface="+mn-ea"/>
        <a:cs typeface="+mn-cs"/>
        <a:sym typeface="Cochin"/>
      </a:defRPr>
    </a:lvl7pPr>
    <a:lvl8pPr indent="1600200" algn="ctr" defTabSz="825500">
      <a:defRPr sz="4000">
        <a:solidFill>
          <a:srgbClr val="515151"/>
        </a:solidFill>
        <a:latin typeface="+mn-lt"/>
        <a:ea typeface="+mn-ea"/>
        <a:cs typeface="+mn-cs"/>
        <a:sym typeface="Cochin"/>
      </a:defRPr>
    </a:lvl8pPr>
    <a:lvl9pPr indent="1828800" algn="ctr" defTabSz="825500">
      <a:defRPr sz="4000">
        <a:solidFill>
          <a:srgbClr val="515151"/>
        </a:solidFill>
        <a:latin typeface="+mn-lt"/>
        <a:ea typeface="+mn-ea"/>
        <a:cs typeface="+mn-cs"/>
        <a:sym typeface="Cochi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noFill/>
              <a:miter lim="400000"/>
            </a:ln>
          </a:insideV>
        </a:tcBdr>
        <a:fill>
          <a:noFill/>
        </a:fill>
      </a:tcStyle>
    </a:wholeTbl>
    <a:band2H>
      <a:tcTxStyle/>
      <a:tcStyle>
        <a:tcBdr/>
        <a:fill>
          <a:solidFill>
            <a:srgbClr val="C7C7C7">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DCDEE0"/>
              </a:solidFill>
              <a:prstDash val="solid"/>
              <a:miter lim="400000"/>
            </a:ln>
          </a:top>
          <a:bottom>
            <a:ln w="12700" cap="flat">
              <a:solidFill>
                <a:srgbClr val="DCDEE0"/>
              </a:solidFill>
              <a:prstDash val="solid"/>
              <a:miter lim="400000"/>
            </a:ln>
          </a:bottom>
          <a:insideH>
            <a:ln w="12700" cap="flat">
              <a:solidFill>
                <a:srgbClr val="DCDEE0"/>
              </a:solidFill>
              <a:prstDash val="solid"/>
              <a:miter lim="400000"/>
            </a:ln>
          </a:insideH>
          <a:insideV>
            <a:ln w="12700" cap="flat">
              <a:noFill/>
              <a:miter lim="400000"/>
            </a:ln>
          </a:insideV>
        </a:tcBdr>
      </a:tcStyle>
    </a:firstCol>
    <a:lastRow>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25400" cap="flat">
              <a:solidFill>
                <a:srgbClr val="53585F"/>
              </a:solidFill>
              <a:prstDash val="solid"/>
              <a:miter lim="400000"/>
            </a:ln>
          </a:top>
          <a:bottom>
            <a:ln w="12700" cap="flat">
              <a:noFill/>
              <a:miter lim="400000"/>
            </a:ln>
          </a:bottom>
          <a:insideH>
            <a:ln w="12700" cap="flat">
              <a:solidFill>
                <a:srgbClr val="53585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53585F"/>
              </a:solidFill>
              <a:prstDash val="solid"/>
              <a:miter lim="400000"/>
            </a:ln>
          </a:bottom>
          <a:insideH>
            <a:ln w="12700" cap="flat">
              <a:solidFill>
                <a:srgbClr val="DCDEE0"/>
              </a:solidFill>
              <a:prstDash val="solid"/>
              <a:miter lim="400000"/>
            </a:ln>
          </a:insideH>
          <a:insideV>
            <a:ln w="12700" cap="flat">
              <a:noFill/>
              <a:miter lim="400000"/>
            </a:ln>
          </a:insideV>
        </a:tcBdr>
      </a:tcStyle>
    </a:firstRow>
  </a:tblStyle>
  <a:tblStyle styleId="{C7B018BB-80A7-4F77-B60F-C8B233D01FF8}" styleName="">
    <a:tblBg/>
    <a:wholeTb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12700" cap="flat">
              <a:solidFill>
                <a:srgbClr val="A2A1A6"/>
              </a:solidFill>
              <a:prstDash val="solid"/>
              <a:miter lim="400000"/>
            </a:ln>
          </a:top>
          <a:bottom>
            <a:ln w="12700" cap="flat">
              <a:solidFill>
                <a:srgbClr val="A2A1A6"/>
              </a:solidFill>
              <a:prstDash val="solid"/>
              <a:miter lim="400000"/>
            </a:ln>
          </a:bottom>
          <a:insideH>
            <a:ln w="12700" cap="flat">
              <a:solidFill>
                <a:srgbClr val="A2A1A6"/>
              </a:solidFill>
              <a:prstDash val="solid"/>
              <a:miter lim="400000"/>
            </a:ln>
          </a:insideH>
          <a:insideV>
            <a:ln w="12700" cap="flat">
              <a:noFill/>
              <a:miter lim="400000"/>
            </a:ln>
          </a:insideV>
        </a:tcBdr>
        <a:fill>
          <a:noFill/>
        </a:fill>
      </a:tcStyle>
    </a:wholeTbl>
    <a:band2H>
      <a:tcTxStyle/>
      <a:tcStyle>
        <a:tcBdr/>
        <a:fill>
          <a:solidFill>
            <a:srgbClr val="C7C7C7">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18181"/>
              </a:solidFill>
              <a:prstDash val="solid"/>
              <a:miter lim="400000"/>
            </a:ln>
          </a:top>
          <a:bottom>
            <a:ln w="12700" cap="flat">
              <a:solidFill>
                <a:srgbClr val="818181"/>
              </a:solidFill>
              <a:prstDash val="solid"/>
              <a:miter lim="400000"/>
            </a:ln>
          </a:bottom>
          <a:insideH>
            <a:ln w="12700" cap="flat">
              <a:solidFill>
                <a:srgbClr val="818181"/>
              </a:solidFill>
              <a:prstDash val="solid"/>
              <a:miter lim="400000"/>
            </a:ln>
          </a:insideH>
          <a:insideV>
            <a:ln w="12700" cap="flat">
              <a:solidFill>
                <a:srgbClr val="818181"/>
              </a:solidFill>
              <a:prstDash val="solid"/>
              <a:miter lim="400000"/>
            </a:ln>
          </a:insideV>
        </a:tcBdr>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18181"/>
              </a:solidFill>
              <a:prstDash val="solid"/>
              <a:miter lim="400000"/>
            </a:ln>
          </a:insideH>
          <a:insideV>
            <a:ln w="12700" cap="flat">
              <a:noFill/>
              <a:miter lim="400000"/>
            </a:ln>
          </a:insideV>
        </a:tcBdr>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18181"/>
              </a:solidFill>
              <a:prstDash val="solid"/>
              <a:miter lim="400000"/>
            </a:ln>
          </a:insideH>
          <a:insideV>
            <a:ln w="12700" cap="flat">
              <a:noFill/>
              <a:miter lim="400000"/>
            </a:ln>
          </a:insideV>
        </a:tcBdr>
      </a:tcStyle>
    </a:firstRow>
  </a:tblStyle>
  <a:tblStyle styleId="{EEE7283C-3CF3-47DC-8721-378D4A62B228}" styleName="">
    <a:tblBg/>
    <a:wholeTb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25400" cap="rnd">
              <a:solidFill>
                <a:srgbClr val="9BB4DA"/>
              </a:solidFill>
              <a:custDash>
                <a:ds d="100000" sp="200000"/>
              </a:custDash>
              <a:miter lim="400000"/>
            </a:ln>
          </a:top>
          <a:bottom>
            <a:ln w="25400" cap="rnd">
              <a:solidFill>
                <a:srgbClr val="9BB4DA"/>
              </a:solidFill>
              <a:custDash>
                <a:ds d="100000" sp="200000"/>
              </a:custDash>
              <a:miter lim="400000"/>
            </a:ln>
          </a:bottom>
          <a:insideH>
            <a:ln w="25400" cap="rnd">
              <a:solidFill>
                <a:srgbClr val="9BB4DA"/>
              </a:solidFill>
              <a:custDash>
                <a:ds d="100000" sp="200000"/>
              </a:custDash>
              <a:miter lim="400000"/>
            </a:ln>
          </a:insideH>
          <a:insideV>
            <a:ln w="12700" cap="flat">
              <a:noFill/>
              <a:miter lim="400000"/>
            </a:ln>
          </a:insideV>
        </a:tcBdr>
        <a:fill>
          <a:noFill/>
        </a:fill>
      </a:tcStyle>
    </a:wholeTbl>
    <a:band2H>
      <a:tcTxStyle/>
      <a:tcStyle>
        <a:tcBdr/>
        <a:fill>
          <a:solidFill>
            <a:srgbClr val="A6AAA9">
              <a:alpha val="11000"/>
            </a:srgbClr>
          </a:solidFill>
        </a:fill>
      </a:tcStyle>
    </a:band2H>
    <a:firstCol>
      <a:tcTxStyle b="off" i="off">
        <a:fontRef idx="minor">
          <a:srgbClr val="3D3E3F">
            <a:alpha val="90000"/>
          </a:srgbClr>
        </a:fontRef>
        <a:srgbClr val="3D3E3F">
          <a:alpha val="90000"/>
        </a:srgbClr>
      </a:tcTxStyle>
      <a:tcStyle>
        <a:tcBdr>
          <a:left>
            <a:ln w="12700" cap="flat">
              <a:noFill/>
              <a:miter lim="400000"/>
            </a:ln>
          </a:left>
          <a:right>
            <a:ln w="25400" cap="rnd">
              <a:solidFill>
                <a:srgbClr val="9BB4DA"/>
              </a:solidFill>
              <a:custDash>
                <a:ds d="100000" sp="200000"/>
              </a:custDash>
              <a:miter lim="400000"/>
            </a:ln>
          </a:right>
          <a:top>
            <a:ln w="25400" cap="rnd">
              <a:solidFill>
                <a:srgbClr val="9BB4DA"/>
              </a:solidFill>
              <a:custDash>
                <a:ds d="100000" sp="200000"/>
              </a:custDash>
              <a:miter lim="400000"/>
            </a:ln>
          </a:top>
          <a:bottom>
            <a:ln w="25400" cap="rnd">
              <a:solidFill>
                <a:srgbClr val="9BB4DA"/>
              </a:solidFill>
              <a:custDash>
                <a:ds d="100000" sp="200000"/>
              </a:custDash>
              <a:miter lim="400000"/>
            </a:ln>
          </a:bottom>
          <a:insideH>
            <a:ln w="25400" cap="rnd">
              <a:solidFill>
                <a:srgbClr val="9BB4DA"/>
              </a:solidFill>
              <a:custDash>
                <a:ds d="100000" sp="200000"/>
              </a:custDash>
              <a:miter lim="400000"/>
            </a:ln>
          </a:insideH>
          <a:insideV>
            <a:ln w="25400" cap="rnd">
              <a:solidFill>
                <a:srgbClr val="9BB4DA"/>
              </a:solidFill>
              <a:custDash>
                <a:ds d="100000" sp="200000"/>
              </a:custDash>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A6AAA9"/>
              </a:solidFill>
              <a:custDash>
                <a:ds d="100000" sp="200000"/>
              </a:custDash>
              <a:miter lim="400000"/>
            </a:ln>
          </a:top>
          <a:bottom>
            <a:ln w="12700" cap="flat">
              <a:noFill/>
              <a:miter lim="400000"/>
            </a:ln>
          </a:bottom>
          <a:insideH>
            <a:ln w="12700" cap="flat">
              <a:solidFill>
                <a:srgbClr val="9BB4DA"/>
              </a:solidFill>
              <a:custDash>
                <a:ds d="100000" sp="200000"/>
              </a:custDash>
              <a:miter lim="400000"/>
            </a:ln>
          </a:insideH>
          <a:insideV>
            <a:ln w="12700" cap="flat">
              <a:noFill/>
              <a:miter lim="400000"/>
            </a:ln>
          </a:insideV>
        </a:tcBdr>
        <a:fill>
          <a:solidFill>
            <a:srgbClr val="425F8A">
              <a:alpha val="6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rnd">
              <a:solidFill>
                <a:srgbClr val="A6AAA9"/>
              </a:solidFill>
              <a:custDash>
                <a:ds d="100000" sp="200000"/>
              </a:custDash>
              <a:miter lim="400000"/>
            </a:ln>
          </a:bottom>
          <a:insideH>
            <a:ln w="12700" cap="flat">
              <a:solidFill>
                <a:srgbClr val="9BB4DA"/>
              </a:solidFill>
              <a:custDash>
                <a:ds d="100000" sp="200000"/>
              </a:custDash>
              <a:miter lim="400000"/>
            </a:ln>
          </a:insideH>
          <a:insideV>
            <a:ln w="12700" cap="flat">
              <a:noFill/>
              <a:miter lim="400000"/>
            </a:ln>
          </a:insideV>
        </a:tcBdr>
        <a:fill>
          <a:solidFill>
            <a:srgbClr val="425F8A">
              <a:alpha val="50000"/>
            </a:srgbClr>
          </a:solidFill>
        </a:fill>
      </a:tcStyle>
    </a:firstRow>
  </a:tblStyle>
  <a:tblStyle styleId="{CF821DB8-F4EB-4A41-A1BA-3FCAFE7338EE}" styleName="">
    <a:tblBg/>
    <a:wholeTbl>
      <a:tcTxStyle b="off" i="off">
        <a:fontRef idx="minor">
          <a:srgbClr val="3D3E3F">
            <a:alpha val="90000"/>
          </a:srgbClr>
        </a:fontRef>
        <a:srgbClr val="3D3E3F">
          <a:alpha val="90000"/>
        </a:srgbClr>
      </a:tcTxStyle>
      <a:tcStyle>
        <a:tcBdr>
          <a:left>
            <a:ln w="12700" cap="flat">
              <a:solidFill>
                <a:srgbClr val="A2BB8B">
                  <a:alpha val="50000"/>
                </a:srgbClr>
              </a:solidFill>
              <a:prstDash val="solid"/>
              <a:miter lim="400000"/>
            </a:ln>
          </a:left>
          <a:right>
            <a:ln w="12700" cap="flat">
              <a:solidFill>
                <a:srgbClr val="A2BB8B">
                  <a:alpha val="50000"/>
                </a:srgbClr>
              </a:solidFill>
              <a:prstDash val="solid"/>
              <a:miter lim="400000"/>
            </a:ln>
          </a:right>
          <a:top>
            <a:ln w="12700" cap="flat">
              <a:solidFill>
                <a:srgbClr val="A2BB8B">
                  <a:alpha val="50000"/>
                </a:srgbClr>
              </a:solidFill>
              <a:prstDash val="solid"/>
              <a:miter lim="400000"/>
            </a:ln>
          </a:top>
          <a:bottom>
            <a:ln w="12700" cap="flat">
              <a:solidFill>
                <a:srgbClr val="A2BB8B">
                  <a:alpha val="50000"/>
                </a:srgbClr>
              </a:solidFill>
              <a:prstDash val="solid"/>
              <a:miter lim="400000"/>
            </a:ln>
          </a:bottom>
          <a:insideH>
            <a:ln w="12700" cap="flat">
              <a:solidFill>
                <a:srgbClr val="A2BB8B">
                  <a:alpha val="50000"/>
                </a:srgbClr>
              </a:solidFill>
              <a:prstDash val="solid"/>
              <a:miter lim="400000"/>
            </a:ln>
          </a:insideH>
          <a:insideV>
            <a:ln w="12700" cap="flat">
              <a:solidFill>
                <a:srgbClr val="A2BB8B">
                  <a:alpha val="50000"/>
                </a:srgbClr>
              </a:solidFill>
              <a:prstDash val="solid"/>
              <a:miter lim="400000"/>
            </a:ln>
          </a:insideV>
        </a:tcBdr>
        <a:fill>
          <a:noFill/>
        </a:fill>
      </a:tcStyle>
    </a:wholeTbl>
    <a:band2H>
      <a:tcTxStyle/>
      <a:tcStyle>
        <a:tcBdr/>
        <a:fill>
          <a:solidFill>
            <a:srgbClr val="A6AAA9">
              <a:alpha val="25000"/>
            </a:srgbClr>
          </a:solidFill>
        </a:fill>
      </a:tcStyle>
    </a:band2H>
    <a:firstCol>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A2BB8B">
                  <a:alpha val="50000"/>
                </a:srgbClr>
              </a:solidFill>
              <a:prstDash val="solid"/>
              <a:miter lim="400000"/>
            </a:ln>
          </a:insideV>
        </a:tcBdr>
        <a:fill>
          <a:solidFill>
            <a:srgbClr val="A2BB8B">
              <a:alpha val="3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2BB8B">
                  <a:alpha val="50000"/>
                </a:srgbClr>
              </a:solidFill>
              <a:prstDash val="solid"/>
              <a:miter lim="400000"/>
            </a:ln>
          </a:insideH>
          <a:insideV>
            <a:ln w="12700" cap="flat">
              <a:noFill/>
              <a:miter lim="400000"/>
            </a:ln>
          </a:insideV>
        </a:tcBdr>
        <a:fill>
          <a:solidFill>
            <a:srgbClr val="77965C">
              <a:alpha val="8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2BB8B">
                  <a:alpha val="50000"/>
                </a:srgbClr>
              </a:solidFill>
              <a:prstDash val="solid"/>
              <a:miter lim="400000"/>
            </a:ln>
          </a:insideH>
          <a:insideV>
            <a:ln w="12700" cap="flat">
              <a:noFill/>
              <a:miter lim="400000"/>
            </a:ln>
          </a:insideV>
        </a:tcBdr>
        <a:fill>
          <a:solidFill>
            <a:srgbClr val="77965C">
              <a:alpha val="64999"/>
            </a:srgbClr>
          </a:solidFill>
        </a:fill>
      </a:tcStyle>
    </a:firstRow>
  </a:tblStyle>
  <a:tblStyle styleId="{33BA23B1-9221-436E-865A-0063620EA4FD}" styleName="">
    <a:tblBg/>
    <a:wholeTbl>
      <a:tcTxStyle b="off" i="off">
        <a:fontRef idx="minor">
          <a:srgbClr val="3D3E3F">
            <a:alpha val="90000"/>
          </a:srgbClr>
        </a:fontRef>
        <a:srgbClr val="3D3E3F">
          <a:alpha val="90000"/>
        </a:srgbClr>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wholeTbl>
    <a:band2H>
      <a:tcTxStyle/>
      <a:tcStyle>
        <a:tcBdr/>
        <a:fill>
          <a:solidFill>
            <a:srgbClr val="C7C7C7">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3585F">
              <a:alpha val="57000"/>
            </a:srgbClr>
          </a:solidFill>
        </a:fill>
      </a:tcStyle>
    </a:firstCol>
    <a:lastRow>
      <a:tcTxStyle b="off" i="off">
        <a:fontRef idx="minor">
          <a:srgbClr val="3D3E3F">
            <a:alpha val="90000"/>
          </a:srgbClr>
        </a:fontRef>
        <a:srgbClr val="3D3E3F">
          <a:alpha val="90000"/>
        </a:srgbClr>
      </a:tcTxStyle>
      <a:tcStyle>
        <a:tcBdr>
          <a:left>
            <a:ln w="12700" cap="flat">
              <a:noFill/>
              <a:miter lim="400000"/>
            </a:ln>
          </a:left>
          <a:right>
            <a:ln w="12700" cap="flat">
              <a:noFill/>
              <a:miter lim="400000"/>
            </a:ln>
          </a:right>
          <a:top>
            <a:ln w="25400" cap="flat">
              <a:solidFill>
                <a:srgbClr val="A6AAA9"/>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tcStyle>
    </a:firstRow>
  </a:tblStyle>
  <a:tblStyle styleId="{2708684C-4D16-4618-839F-0558EEFCDFE6}" styleName="">
    <a:tblBg/>
    <a:wholeTbl>
      <a:tcTxStyle b="off" i="off">
        <a:fontRef idx="minor">
          <a:srgbClr val="53585F"/>
        </a:fontRef>
        <a:srgbClr val="53585F"/>
      </a:tcTxStyle>
      <a:tcStyle>
        <a:tcBdr>
          <a:left>
            <a:ln w="25400" cap="rnd">
              <a:solidFill>
                <a:srgbClr val="9BB4DA"/>
              </a:solidFill>
              <a:custDash>
                <a:ds d="100000" sp="200000"/>
              </a:custDash>
              <a:miter lim="400000"/>
            </a:ln>
          </a:left>
          <a:right>
            <a:ln w="25400" cap="rnd">
              <a:solidFill>
                <a:srgbClr val="9BB4DA"/>
              </a:solidFill>
              <a:custDash>
                <a:ds d="100000" sp="200000"/>
              </a:custDash>
              <a:miter lim="400000"/>
            </a:ln>
          </a:right>
          <a:top>
            <a:ln w="25400" cap="rnd">
              <a:solidFill>
                <a:srgbClr val="9BB4DA"/>
              </a:solidFill>
              <a:custDash>
                <a:ds d="100000" sp="200000"/>
              </a:custDash>
              <a:miter lim="400000"/>
            </a:ln>
          </a:top>
          <a:bottom>
            <a:ln w="25400" cap="rnd">
              <a:solidFill>
                <a:srgbClr val="9BB4DA"/>
              </a:solidFill>
              <a:custDash>
                <a:ds d="100000" sp="200000"/>
              </a:custDash>
              <a:miter lim="400000"/>
            </a:ln>
          </a:bottom>
          <a:insideH>
            <a:ln w="25400" cap="rnd">
              <a:solidFill>
                <a:srgbClr val="9BB4DA"/>
              </a:solidFill>
              <a:custDash>
                <a:ds d="100000" sp="200000"/>
              </a:custDash>
              <a:miter lim="400000"/>
            </a:ln>
          </a:insideH>
          <a:insideV>
            <a:ln w="25400" cap="rnd">
              <a:solidFill>
                <a:srgbClr val="9BB4DA"/>
              </a:solidFill>
              <a:custDash>
                <a:ds d="100000" sp="200000"/>
              </a:custDash>
              <a:miter lim="400000"/>
            </a:ln>
          </a:insideV>
        </a:tcBdr>
        <a:fill>
          <a:noFill/>
        </a:fill>
      </a:tcStyle>
    </a:wholeTbl>
    <a:band2H>
      <a:tcTxStyle/>
      <a:tcStyle>
        <a:tcBdr/>
        <a:fill>
          <a:solidFill>
            <a:srgbClr val="DCDEE0"/>
          </a:solidFill>
        </a:fill>
      </a:tcStyle>
    </a:band2H>
    <a:firstCol>
      <a:tcTxStyle b="off" i="off">
        <a:fontRef idx="minor">
          <a:srgbClr val="818181"/>
        </a:fontRef>
        <a:srgbClr val="818181"/>
      </a:tcTxStyle>
      <a:tcStyle>
        <a:tcBdr>
          <a:left>
            <a:ln w="12700" cap="flat">
              <a:noFill/>
              <a:miter lim="400000"/>
            </a:ln>
          </a:left>
          <a:right>
            <a:ln w="25400" cap="flat">
              <a:solidFill>
                <a:srgbClr val="9BB4DA"/>
              </a:solidFill>
              <a:prstDash val="solid"/>
              <a:miter lim="400000"/>
            </a:ln>
          </a:right>
          <a:top>
            <a:ln w="25400" cap="rnd">
              <a:solidFill>
                <a:srgbClr val="9BB4DA"/>
              </a:solidFill>
              <a:custDash>
                <a:ds d="100000" sp="200000"/>
              </a:custDash>
              <a:miter lim="400000"/>
            </a:ln>
          </a:top>
          <a:bottom>
            <a:ln w="25400" cap="rnd">
              <a:solidFill>
                <a:srgbClr val="9BB4DA"/>
              </a:solidFill>
              <a:custDash>
                <a:ds d="100000" sp="200000"/>
              </a:custDash>
              <a:miter lim="400000"/>
            </a:ln>
          </a:bottom>
          <a:insideH>
            <a:ln w="25400" cap="rnd">
              <a:solidFill>
                <a:srgbClr val="9BB4DA"/>
              </a:solidFill>
              <a:custDash>
                <a:ds d="100000" sp="200000"/>
              </a:custDash>
              <a:miter lim="400000"/>
            </a:ln>
          </a:insideH>
          <a:insideV>
            <a:ln w="25400" cap="flat">
              <a:solidFill>
                <a:srgbClr val="9BB4DA"/>
              </a:solidFill>
              <a:prstDash val="solid"/>
              <a:miter lim="400000"/>
            </a:ln>
          </a:insideV>
        </a:tcBdr>
        <a:fill>
          <a:noFill/>
        </a:fill>
      </a:tcStyle>
    </a:firstCol>
    <a:lastRow>
      <a:tcTxStyle b="off" i="off">
        <a:fontRef idx="minor">
          <a:srgbClr val="818181"/>
        </a:fontRef>
        <a:srgbClr val="818181"/>
      </a:tcTxStyle>
      <a:tcStyle>
        <a:tcBdr>
          <a:left>
            <a:ln w="25400" cap="flat">
              <a:solidFill>
                <a:srgbClr val="9BB4DA"/>
              </a:solidFill>
              <a:prstDash val="solid"/>
              <a:miter lim="400000"/>
            </a:ln>
          </a:left>
          <a:right>
            <a:ln w="25400" cap="flat">
              <a:solidFill>
                <a:srgbClr val="9BB4DA"/>
              </a:solidFill>
              <a:prstDash val="solid"/>
              <a:miter lim="400000"/>
            </a:ln>
          </a:right>
          <a:top>
            <a:ln w="25400" cap="flat">
              <a:solidFill>
                <a:srgbClr val="9BB4DA"/>
              </a:solidFill>
              <a:prstDash val="solid"/>
              <a:miter lim="400000"/>
            </a:ln>
          </a:top>
          <a:bottom>
            <a:ln w="12700" cap="flat">
              <a:noFill/>
              <a:miter lim="400000"/>
            </a:ln>
          </a:bottom>
          <a:insideH>
            <a:ln w="25400" cap="flat">
              <a:solidFill>
                <a:srgbClr val="9BB4DA"/>
              </a:solidFill>
              <a:prstDash val="solid"/>
              <a:miter lim="400000"/>
            </a:ln>
          </a:insideH>
          <a:insideV>
            <a:ln w="25400" cap="flat">
              <a:solidFill>
                <a:srgbClr val="9BB4DA"/>
              </a:solidFill>
              <a:prstDash val="solid"/>
              <a:miter lim="400000"/>
            </a:ln>
          </a:insideV>
        </a:tcBdr>
        <a:fill>
          <a:noFill/>
        </a:fill>
      </a:tcStyle>
    </a:lastRow>
    <a:firstRow>
      <a:tcTxStyle b="off" i="off">
        <a:fontRef idx="minor">
          <a:srgbClr val="6789BA"/>
        </a:fontRef>
        <a:srgbClr val="6789BA"/>
      </a:tcTxStyle>
      <a:tcStyle>
        <a:tcBdr>
          <a:left>
            <a:ln w="25400" cap="flat">
              <a:solidFill>
                <a:srgbClr val="9BB4DA"/>
              </a:solidFill>
              <a:prstDash val="solid"/>
              <a:miter lim="400000"/>
            </a:ln>
          </a:left>
          <a:right>
            <a:ln w="25400" cap="flat">
              <a:solidFill>
                <a:srgbClr val="9BB4DA"/>
              </a:solidFill>
              <a:prstDash val="solid"/>
              <a:miter lim="400000"/>
            </a:ln>
          </a:right>
          <a:top>
            <a:ln w="12700" cap="flat">
              <a:noFill/>
              <a:miter lim="400000"/>
            </a:ln>
          </a:top>
          <a:bottom>
            <a:ln w="25400" cap="flat">
              <a:solidFill>
                <a:srgbClr val="9BB4DA"/>
              </a:solidFill>
              <a:prstDash val="solid"/>
              <a:miter lim="400000"/>
            </a:ln>
          </a:bottom>
          <a:insideH>
            <a:ln w="25400" cap="flat">
              <a:solidFill>
                <a:srgbClr val="9BB4DA"/>
              </a:solidFill>
              <a:prstDash val="solid"/>
              <a:miter lim="400000"/>
            </a:ln>
          </a:insideH>
          <a:insideV>
            <a:ln w="25400" cap="flat">
              <a:solidFill>
                <a:srgbClr val="9BB4DA"/>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162" autoAdjust="0"/>
  </p:normalViewPr>
  <p:slideViewPr>
    <p:cSldViewPr snapToGrid="0" snapToObjects="1">
      <p:cViewPr varScale="1">
        <p:scale>
          <a:sx n="73" d="100"/>
          <a:sy n="73" d="100"/>
        </p:scale>
        <p:origin x="-1232" y="-96"/>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hape 3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3" name="Shape 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932715453"/>
      </p:ext>
    </p:extLst>
  </p:cSld>
  <p:clrMap bg1="lt1" tx1="dk1" bg2="lt2" tx2="dk2" accent1="accent1" accent2="accent2" accent3="accent3" accent4="accent4" accent5="accent5" accent6="accent6" hlink="hlink" folHlink="folHlink"/>
  <p:notesStyle>
    <a:lvl1pPr defTabSz="457200">
      <a:lnSpc>
        <a:spcPct val="125000"/>
      </a:lnSpc>
      <a:defRPr sz="1600">
        <a:latin typeface="Avenir Roman"/>
        <a:ea typeface="Avenir Roman"/>
        <a:cs typeface="Avenir Roman"/>
        <a:sym typeface="Avenir Roman"/>
      </a:defRPr>
    </a:lvl1pPr>
    <a:lvl2pPr indent="228600" defTabSz="457200">
      <a:lnSpc>
        <a:spcPct val="125000"/>
      </a:lnSpc>
      <a:defRPr sz="1600">
        <a:latin typeface="Avenir Roman"/>
        <a:ea typeface="Avenir Roman"/>
        <a:cs typeface="Avenir Roman"/>
        <a:sym typeface="Avenir Roman"/>
      </a:defRPr>
    </a:lvl2pPr>
    <a:lvl3pPr indent="457200" defTabSz="457200">
      <a:lnSpc>
        <a:spcPct val="125000"/>
      </a:lnSpc>
      <a:defRPr sz="1600">
        <a:latin typeface="Avenir Roman"/>
        <a:ea typeface="Avenir Roman"/>
        <a:cs typeface="Avenir Roman"/>
        <a:sym typeface="Avenir Roman"/>
      </a:defRPr>
    </a:lvl3pPr>
    <a:lvl4pPr indent="685800" defTabSz="457200">
      <a:lnSpc>
        <a:spcPct val="125000"/>
      </a:lnSpc>
      <a:defRPr sz="1600">
        <a:latin typeface="Avenir Roman"/>
        <a:ea typeface="Avenir Roman"/>
        <a:cs typeface="Avenir Roman"/>
        <a:sym typeface="Avenir Roman"/>
      </a:defRPr>
    </a:lvl4pPr>
    <a:lvl5pPr indent="914400" defTabSz="457200">
      <a:lnSpc>
        <a:spcPct val="125000"/>
      </a:lnSpc>
      <a:defRPr sz="1600">
        <a:latin typeface="Avenir Roman"/>
        <a:ea typeface="Avenir Roman"/>
        <a:cs typeface="Avenir Roman"/>
        <a:sym typeface="Avenir Roman"/>
      </a:defRPr>
    </a:lvl5pPr>
    <a:lvl6pPr indent="1143000" defTabSz="457200">
      <a:lnSpc>
        <a:spcPct val="125000"/>
      </a:lnSpc>
      <a:defRPr sz="1600">
        <a:latin typeface="Avenir Roman"/>
        <a:ea typeface="Avenir Roman"/>
        <a:cs typeface="Avenir Roman"/>
        <a:sym typeface="Avenir Roman"/>
      </a:defRPr>
    </a:lvl6pPr>
    <a:lvl7pPr indent="1371600" defTabSz="457200">
      <a:lnSpc>
        <a:spcPct val="125000"/>
      </a:lnSpc>
      <a:defRPr sz="1600">
        <a:latin typeface="Avenir Roman"/>
        <a:ea typeface="Avenir Roman"/>
        <a:cs typeface="Avenir Roman"/>
        <a:sym typeface="Avenir Roman"/>
      </a:defRPr>
    </a:lvl7pPr>
    <a:lvl8pPr indent="1600200" defTabSz="457200">
      <a:lnSpc>
        <a:spcPct val="125000"/>
      </a:lnSpc>
      <a:defRPr sz="1600">
        <a:latin typeface="Avenir Roman"/>
        <a:ea typeface="Avenir Roman"/>
        <a:cs typeface="Avenir Roman"/>
        <a:sym typeface="Avenir Roman"/>
      </a:defRPr>
    </a:lvl8pPr>
    <a:lvl9pPr indent="1828800" defTabSz="457200">
      <a:lnSpc>
        <a:spcPct val="125000"/>
      </a:lnSpc>
      <a:defRPr sz="16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pPr lvl="0"/>
            <a:endParaRPr/>
          </a:p>
        </p:txBody>
      </p:sp>
      <p:sp>
        <p:nvSpPr>
          <p:cNvPr id="45" name="Shape 45"/>
          <p:cNvSpPr>
            <a:spLocks noGrp="1"/>
          </p:cNvSpPr>
          <p:nvPr>
            <p:ph type="body" sz="quarter" idx="1"/>
          </p:nvPr>
        </p:nvSpPr>
        <p:spPr>
          <a:prstGeom prst="rect">
            <a:avLst/>
          </a:prstGeom>
        </p:spPr>
        <p:txBody>
          <a:bodyPr/>
          <a:lstStyle/>
          <a:p>
            <a:pPr lvl="0">
              <a:defRPr sz="1800"/>
            </a:pPr>
            <a:endParaRPr sz="1200" dirty="0"/>
          </a:p>
          <a:p>
            <a:pPr lvl="0">
              <a:defRPr sz="1800"/>
            </a:pPr>
            <a:r>
              <a:rPr sz="1200" dirty="0"/>
              <a:t>民生银行有上千套投产的生产系统，采用SOA架构搭建，日交易量数亿次，持续交付是痛点；</a:t>
            </a:r>
          </a:p>
          <a:p>
            <a:pPr lvl="0">
              <a:defRPr sz="1800"/>
            </a:pPr>
            <a:endParaRPr sz="1200" dirty="0"/>
          </a:p>
          <a:p>
            <a:pPr lvl="0">
              <a:defRPr sz="1800"/>
            </a:pPr>
            <a:r>
              <a:rPr sz="1200" dirty="0"/>
              <a:t>1.2009～2011:IAAS－管理资源（Lpar逻辑分区/Wpar工作负载分区）</a:t>
            </a:r>
          </a:p>
          <a:p>
            <a:pPr lvl="0">
              <a:defRPr sz="1800"/>
            </a:pPr>
            <a:r>
              <a:rPr sz="1200" dirty="0"/>
              <a:t>2.2011~2013:资源整合－管理代码（XEN虚拟机监控器/KVM虚拟机/VMWARE）</a:t>
            </a:r>
          </a:p>
          <a:p>
            <a:pPr lvl="0">
              <a:defRPr sz="1800"/>
            </a:pPr>
            <a:r>
              <a:rPr sz="1200" dirty="0"/>
              <a:t>3.2013~2015:流程整合－应用交付标准诞生</a:t>
            </a:r>
          </a:p>
          <a:p>
            <a:pPr lvl="0">
              <a:defRPr sz="1800"/>
            </a:pPr>
            <a:r>
              <a:rPr sz="1200" dirty="0"/>
              <a:t>4.2015年至今:PAAS－管理应用及交付流程，云的新纪元（Docker）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prstGeom prst="rect">
            <a:avLst/>
          </a:prstGeom>
        </p:spPr>
        <p:txBody>
          <a:bodyPr/>
          <a:lstStyle/>
          <a:p>
            <a:pPr lvl="0"/>
            <a:endParaRPr/>
          </a:p>
        </p:txBody>
      </p:sp>
      <p:sp>
        <p:nvSpPr>
          <p:cNvPr id="50" name="Shape 50"/>
          <p:cNvSpPr>
            <a:spLocks noGrp="1"/>
          </p:cNvSpPr>
          <p:nvPr>
            <p:ph type="body" sz="quarter" idx="1"/>
          </p:nvPr>
        </p:nvSpPr>
        <p:spPr>
          <a:prstGeom prst="rect">
            <a:avLst/>
          </a:prstGeom>
        </p:spPr>
        <p:txBody>
          <a:bodyPr/>
          <a:lstStyle/>
          <a:p>
            <a:pPr lvl="0">
              <a:defRPr sz="1800"/>
            </a:pPr>
            <a:r>
              <a:rPr sz="1200" dirty="0"/>
              <a:t>技术栈：</a:t>
            </a:r>
          </a:p>
          <a:p>
            <a:pPr lvl="0">
              <a:defRPr sz="1800"/>
            </a:pPr>
            <a:r>
              <a:rPr sz="1200" dirty="0"/>
              <a:t>1.代码管理：GitHub/BitBucket/Coding/GitCafe/GitLab/SVN </a:t>
            </a:r>
          </a:p>
          <a:p>
            <a:pPr lvl="0">
              <a:defRPr sz="1800"/>
            </a:pPr>
            <a:r>
              <a:rPr sz="1200" dirty="0"/>
              <a:t>2.持续集成：Jenkins/ Hudson/Travis CI</a:t>
            </a:r>
          </a:p>
          <a:p>
            <a:pPr lvl="0">
              <a:defRPr sz="1800"/>
            </a:pPr>
            <a:r>
              <a:rPr sz="1200" dirty="0"/>
              <a:t>3.流程定义：YAML</a:t>
            </a:r>
          </a:p>
          <a:p>
            <a:pPr lvl="0">
              <a:defRPr sz="1800"/>
            </a:pPr>
            <a:r>
              <a:rPr sz="1200" dirty="0"/>
              <a:t>4.权限管理：读.写.管理员</a:t>
            </a:r>
          </a:p>
          <a:p>
            <a:pPr lvl="0">
              <a:defRPr sz="1800"/>
            </a:pPr>
            <a:r>
              <a:rPr sz="1200" dirty="0"/>
              <a:t>5.制品管理：镜像仓库 </a:t>
            </a:r>
          </a:p>
          <a:p>
            <a:pPr lvl="0">
              <a:defRPr sz="1800"/>
            </a:pPr>
            <a:r>
              <a:rPr sz="1200" dirty="0"/>
              <a:t>6.交付单元：标准Docker容器镜像</a:t>
            </a:r>
          </a:p>
          <a:p>
            <a:pPr lvl="0">
              <a:defRPr sz="1800"/>
            </a:pPr>
            <a:r>
              <a:rPr sz="1200" dirty="0"/>
              <a:t>7.集群管理：Compose/Swarm </a:t>
            </a:r>
          </a:p>
          <a:p>
            <a:pPr lvl="0">
              <a:defRPr sz="1800"/>
            </a:pPr>
            <a:r>
              <a:rPr sz="1200" dirty="0"/>
              <a:t>8.负载均衡：LVS/haproxy/nginx</a:t>
            </a:r>
          </a:p>
          <a:p>
            <a:pPr lvl="0">
              <a:defRPr sz="1800"/>
            </a:pPr>
            <a:r>
              <a:rPr sz="1200" dirty="0"/>
              <a:t>9.日志收集：ELK </a:t>
            </a:r>
          </a:p>
          <a:p>
            <a:pPr lvl="0">
              <a:defRPr sz="1800"/>
            </a:pPr>
            <a:endParaRPr sz="2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noRot="1" noChangeAspect="1"/>
          </p:cNvSpPr>
          <p:nvPr>
            <p:ph type="sldImg"/>
          </p:nvPr>
        </p:nvSpPr>
        <p:spPr>
          <a:prstGeom prst="rect">
            <a:avLst/>
          </a:prstGeom>
        </p:spPr>
        <p:txBody>
          <a:bodyPr/>
          <a:lstStyle/>
          <a:p>
            <a:pPr lvl="0"/>
            <a:endParaRPr/>
          </a:p>
        </p:txBody>
      </p:sp>
      <p:sp>
        <p:nvSpPr>
          <p:cNvPr id="58" name="Shape 58"/>
          <p:cNvSpPr>
            <a:spLocks noGrp="1"/>
          </p:cNvSpPr>
          <p:nvPr>
            <p:ph type="body" sz="quarter" idx="1"/>
          </p:nvPr>
        </p:nvSpPr>
        <p:spPr>
          <a:prstGeom prst="rect">
            <a:avLst/>
          </a:prstGeom>
        </p:spPr>
        <p:txBody>
          <a:bodyPr/>
          <a:lstStyle/>
          <a:p>
            <a:pPr lvl="0">
              <a:defRPr sz="1800"/>
            </a:pPr>
            <a:r>
              <a:rPr sz="1200" dirty="0"/>
              <a:t>功能需求：三平台核心关注点，及协作满足三个典型场景</a:t>
            </a:r>
          </a:p>
          <a:p>
            <a:pPr lvl="0">
              <a:defRPr sz="1800"/>
            </a:pPr>
            <a:r>
              <a:rPr sz="1200" dirty="0"/>
              <a:t>1.基础设施：模型驱动应用交付, 具备可靠性和持续性</a:t>
            </a:r>
          </a:p>
          <a:p>
            <a:pPr lvl="0">
              <a:defRPr sz="1800"/>
            </a:pPr>
            <a:r>
              <a:rPr sz="1200" dirty="0"/>
              <a:t>2.应用管控：应用部署/运行/维护, 具备容器管理、DevOps和多租户</a:t>
            </a:r>
          </a:p>
          <a:p>
            <a:pPr lvl="0">
              <a:defRPr sz="1800"/>
            </a:pPr>
            <a:r>
              <a:rPr sz="1200" dirty="0"/>
              <a:t>3.一体化监管：应用可靠保证，具备事前预警和事后报警（基于Zabbix，核心是监测优化、预警和报警）</a:t>
            </a:r>
          </a:p>
          <a:p>
            <a:pPr lvl="0">
              <a:defRPr sz="1800"/>
            </a:pPr>
            <a:r>
              <a:rPr sz="1200" dirty="0"/>
              <a:t>本项目可实施在物理机/虚拟机上，支持应用的开发、测试、集成、发布、运行和维护</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prstGeom prst="rect">
            <a:avLst/>
          </a:prstGeom>
        </p:spPr>
        <p:txBody>
          <a:bodyPr/>
          <a:lstStyle/>
          <a:p>
            <a:pPr lvl="0"/>
            <a:endParaRPr/>
          </a:p>
        </p:txBody>
      </p:sp>
      <p:sp>
        <p:nvSpPr>
          <p:cNvPr id="85" name="Shape 85"/>
          <p:cNvSpPr>
            <a:spLocks noGrp="1"/>
          </p:cNvSpPr>
          <p:nvPr>
            <p:ph type="body" sz="quarter" idx="1"/>
          </p:nvPr>
        </p:nvSpPr>
        <p:spPr>
          <a:prstGeom prst="rect">
            <a:avLst/>
          </a:prstGeom>
        </p:spPr>
        <p:txBody>
          <a:bodyPr/>
          <a:lstStyle/>
          <a:p>
            <a:pPr lvl="0">
              <a:defRPr sz="1800"/>
            </a:pPr>
            <a:r>
              <a:rPr sz="1200" dirty="0"/>
              <a:t>1.智能硬件行业即将迎来井喷式爆发。根据Gartner预测，相比2014年，2015年全球互联设备将达到49亿台，增长30%；2020年规模会达到250亿台，思科认为是750亿台，IDC预测则是500亿台。</a:t>
            </a:r>
          </a:p>
          <a:p>
            <a:pPr lvl="0">
              <a:defRPr sz="1800"/>
            </a:pPr>
            <a:r>
              <a:rPr sz="1200" dirty="0"/>
              <a:t>2.Verizon 公司在其最新的报告《市场现状：物联网 2016》中表示，在2015年，企业型物联网初创公司比消费型物联网公司获得的基金多 75%，而今年，企业型物联网初创公司获得基金有望达到消费型物联网公司的 2 到 3 倍。</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defRPr sz="1800"/>
            </a:pPr>
            <a:r>
              <a:rPr sz="1200" dirty="0"/>
              <a:t>1.合作伙伴近100</a:t>
            </a:r>
          </a:p>
          <a:p>
            <a:pPr lvl="0">
              <a:defRPr sz="1800"/>
            </a:pPr>
            <a:r>
              <a:rPr sz="1200" dirty="0"/>
              <a:t>2.上线APP近100</a:t>
            </a:r>
          </a:p>
          <a:p>
            <a:pPr lvl="0">
              <a:defRPr sz="1800"/>
            </a:pPr>
            <a:r>
              <a:rPr sz="1200" dirty="0"/>
              <a:t>3.分布领域：百货、美容美发、物流、O2O、影院、大卖场、专卖店</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与副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812799" y="2763519"/>
            <a:ext cx="11379202" cy="2384215"/>
          </a:xfrm>
          <a:prstGeom prst="rect">
            <a:avLst/>
          </a:prstGeom>
        </p:spPr>
        <p:txBody>
          <a:bodyPr anchor="b"/>
          <a:lstStyle>
            <a:lvl1pPr>
              <a:defRPr sz="9800"/>
            </a:lvl1pPr>
          </a:lstStyle>
          <a:p>
            <a:pPr lvl="0">
              <a:defRPr sz="1800">
                <a:solidFill>
                  <a:srgbClr val="000000"/>
                </a:solidFill>
                <a:effectLst/>
              </a:defRPr>
            </a:pPr>
            <a:r>
              <a:rPr sz="9800">
                <a:solidFill>
                  <a:srgbClr val="515151"/>
                </a:solidFill>
                <a:effectLst>
                  <a:outerShdw blurRad="38100" dist="50800" dir="3000000" rotWithShape="0">
                    <a:srgbClr val="FFFFFF">
                      <a:alpha val="60000"/>
                    </a:srgbClr>
                  </a:outerShdw>
                </a:effectLst>
              </a:rPr>
              <a:t>标题文本</a:t>
            </a:r>
          </a:p>
        </p:txBody>
      </p:sp>
      <p:sp>
        <p:nvSpPr>
          <p:cNvPr id="6" name="Shape 6"/>
          <p:cNvSpPr>
            <a:spLocks noGrp="1"/>
          </p:cNvSpPr>
          <p:nvPr>
            <p:ph type="body" idx="1"/>
          </p:nvPr>
        </p:nvSpPr>
        <p:spPr>
          <a:xfrm>
            <a:off x="812799" y="5222240"/>
            <a:ext cx="11379202" cy="1144694"/>
          </a:xfrm>
          <a:prstGeom prst="rect">
            <a:avLst/>
          </a:prstGeom>
        </p:spPr>
        <p:txBody>
          <a:bodyPr anchor="t"/>
          <a:lstStyle>
            <a:lvl1pPr marL="0" indent="0" algn="ctr">
              <a:spcBef>
                <a:spcPts val="0"/>
              </a:spcBef>
              <a:buClrTx/>
              <a:buSzTx/>
              <a:buNone/>
              <a:defRPr sz="4000">
                <a:effectLst>
                  <a:outerShdw blurRad="38100" dist="50800" dir="3000000" rotWithShape="0">
                    <a:srgbClr val="FFFFFF">
                      <a:alpha val="60000"/>
                    </a:srgbClr>
                  </a:outerShdw>
                </a:effectLst>
              </a:defRPr>
            </a:lvl1pPr>
            <a:lvl2pPr marL="0" indent="228600" algn="ctr">
              <a:spcBef>
                <a:spcPts val="0"/>
              </a:spcBef>
              <a:buClrTx/>
              <a:buSzTx/>
              <a:buNone/>
              <a:defRPr sz="4000">
                <a:effectLst>
                  <a:outerShdw blurRad="38100" dist="50800" dir="3000000" rotWithShape="0">
                    <a:srgbClr val="FFFFFF">
                      <a:alpha val="60000"/>
                    </a:srgbClr>
                  </a:outerShdw>
                </a:effectLst>
              </a:defRPr>
            </a:lvl2pPr>
            <a:lvl3pPr marL="0" indent="457200" algn="ctr">
              <a:spcBef>
                <a:spcPts val="0"/>
              </a:spcBef>
              <a:buClrTx/>
              <a:buSzTx/>
              <a:buNone/>
              <a:defRPr sz="4000">
                <a:effectLst>
                  <a:outerShdw blurRad="38100" dist="50800" dir="3000000" rotWithShape="0">
                    <a:srgbClr val="FFFFFF">
                      <a:alpha val="60000"/>
                    </a:srgbClr>
                  </a:outerShdw>
                </a:effectLst>
              </a:defRPr>
            </a:lvl3pPr>
            <a:lvl4pPr marL="0" indent="685800" algn="ctr">
              <a:spcBef>
                <a:spcPts val="0"/>
              </a:spcBef>
              <a:buClrTx/>
              <a:buSzTx/>
              <a:buNone/>
              <a:defRPr sz="4000">
                <a:effectLst>
                  <a:outerShdw blurRad="38100" dist="50800" dir="3000000" rotWithShape="0">
                    <a:srgbClr val="FFFFFF">
                      <a:alpha val="60000"/>
                    </a:srgbClr>
                  </a:outerShdw>
                </a:effectLst>
              </a:defRPr>
            </a:lvl4pPr>
            <a:lvl5pPr marL="0" indent="914400" algn="ctr">
              <a:spcBef>
                <a:spcPts val="0"/>
              </a:spcBef>
              <a:buClrTx/>
              <a:buSzTx/>
              <a:buNone/>
              <a:defRPr sz="4000">
                <a:effectLst>
                  <a:outerShdw blurRad="38100" dist="50800" dir="3000000" rotWithShape="0">
                    <a:srgbClr val="FFFFFF">
                      <a:alpha val="60000"/>
                    </a:srgbClr>
                  </a:outerShdw>
                </a:effectLst>
              </a:defRPr>
            </a:lvl5pPr>
          </a:lstStyle>
          <a:p>
            <a:pPr lvl="0">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1</a:t>
            </a:r>
          </a:p>
          <a:p>
            <a:pPr lvl="1">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2</a:t>
            </a:r>
          </a:p>
          <a:p>
            <a:pPr lvl="2">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3</a:t>
            </a:r>
          </a:p>
          <a:p>
            <a:pPr lvl="3">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4</a:t>
            </a:r>
          </a:p>
          <a:p>
            <a:pPr lvl="4">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5</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FFFFFF"/>
        </a:solid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2339974" y="1552574"/>
            <a:ext cx="8324852" cy="1619251"/>
          </a:xfrm>
          <a:prstGeom prst="rect">
            <a:avLst/>
          </a:prstGeom>
        </p:spPr>
        <p:txBody>
          <a:bodyPr/>
          <a:lstStyle>
            <a:lvl1pPr defTabSz="584200">
              <a:defRPr sz="7800">
                <a:solidFill>
                  <a:srgbClr val="000000"/>
                </a:solidFill>
                <a:latin typeface="Helvetica Light"/>
                <a:ea typeface="Helvetica Light"/>
                <a:cs typeface="Helvetica Light"/>
                <a:sym typeface="Helvetica Light"/>
              </a:defRPr>
            </a:lvl1pPr>
          </a:lstStyle>
          <a:p>
            <a:pPr lvl="0">
              <a:defRPr sz="1800">
                <a:effectLst/>
              </a:defRPr>
            </a:pPr>
            <a:r>
              <a:rPr sz="7800"/>
              <a:t>标题文本</a:t>
            </a:r>
          </a:p>
        </p:txBody>
      </p:sp>
      <p:sp>
        <p:nvSpPr>
          <p:cNvPr id="31" name="Shape 31"/>
          <p:cNvSpPr>
            <a:spLocks noGrp="1"/>
          </p:cNvSpPr>
          <p:nvPr>
            <p:ph type="body" idx="1"/>
          </p:nvPr>
        </p:nvSpPr>
        <p:spPr>
          <a:xfrm>
            <a:off x="2339974" y="3171825"/>
            <a:ext cx="8324852" cy="4714876"/>
          </a:xfrm>
          <a:prstGeom prst="rect">
            <a:avLst/>
          </a:prstGeom>
        </p:spPr>
        <p:txBody>
          <a:bodyPr/>
          <a:lstStyle>
            <a:lvl1pPr marL="419805" indent="-419805" defTabSz="584200">
              <a:spcBef>
                <a:spcPts val="4200"/>
              </a:spcBef>
              <a:buClrTx/>
              <a:defRPr sz="3400">
                <a:solidFill>
                  <a:srgbClr val="000000"/>
                </a:solidFill>
                <a:latin typeface="Helvetica Light"/>
                <a:ea typeface="Helvetica Light"/>
                <a:cs typeface="Helvetica Light"/>
                <a:sym typeface="Helvetica Light"/>
              </a:defRPr>
            </a:lvl1pPr>
            <a:lvl2pPr marL="864305" indent="-419805" defTabSz="584200">
              <a:spcBef>
                <a:spcPts val="4200"/>
              </a:spcBef>
              <a:buClrTx/>
              <a:defRPr sz="3400">
                <a:solidFill>
                  <a:srgbClr val="000000"/>
                </a:solidFill>
                <a:latin typeface="Helvetica Light"/>
                <a:ea typeface="Helvetica Light"/>
                <a:cs typeface="Helvetica Light"/>
                <a:sym typeface="Helvetica Light"/>
              </a:defRPr>
            </a:lvl2pPr>
            <a:lvl3pPr marL="1308805" indent="-419805" defTabSz="584200">
              <a:spcBef>
                <a:spcPts val="4200"/>
              </a:spcBef>
              <a:buClrTx/>
              <a:defRPr sz="3400">
                <a:solidFill>
                  <a:srgbClr val="000000"/>
                </a:solidFill>
                <a:latin typeface="Helvetica Light"/>
                <a:ea typeface="Helvetica Light"/>
                <a:cs typeface="Helvetica Light"/>
                <a:sym typeface="Helvetica Light"/>
              </a:defRPr>
            </a:lvl3pPr>
            <a:lvl4pPr marL="1753305" indent="-419805" defTabSz="584200">
              <a:spcBef>
                <a:spcPts val="4200"/>
              </a:spcBef>
              <a:buClrTx/>
              <a:defRPr sz="3400">
                <a:solidFill>
                  <a:srgbClr val="000000"/>
                </a:solidFill>
                <a:latin typeface="Helvetica Light"/>
                <a:ea typeface="Helvetica Light"/>
                <a:cs typeface="Helvetica Light"/>
                <a:sym typeface="Helvetica Light"/>
              </a:defRPr>
            </a:lvl4pPr>
            <a:lvl5pPr marL="2197805" indent="-419805" defTabSz="584200">
              <a:spcBef>
                <a:spcPts val="4200"/>
              </a:spcBef>
              <a:buClrTx/>
              <a:defRPr sz="3400">
                <a:solidFill>
                  <a:srgbClr val="000000"/>
                </a:solidFill>
                <a:latin typeface="Helvetica Light"/>
                <a:ea typeface="Helvetica Light"/>
                <a:cs typeface="Helvetica Light"/>
                <a:sym typeface="Helvetica Light"/>
              </a:defRPr>
            </a:lvl5pPr>
          </a:lstStyle>
          <a:p>
            <a:pPr lvl="0">
              <a:defRPr sz="1800"/>
            </a:pPr>
            <a:r>
              <a:rPr sz="3400"/>
              <a:t>正文级别 1</a:t>
            </a:r>
          </a:p>
          <a:p>
            <a:pPr lvl="1">
              <a:defRPr sz="1800"/>
            </a:pPr>
            <a:r>
              <a:rPr sz="3400"/>
              <a:t>正文级别 2</a:t>
            </a:r>
          </a:p>
          <a:p>
            <a:pPr lvl="2">
              <a:defRPr sz="1800"/>
            </a:pPr>
            <a:r>
              <a:rPr sz="3400"/>
              <a:t>正文级别 3</a:t>
            </a:r>
          </a:p>
          <a:p>
            <a:pPr lvl="3">
              <a:defRPr sz="1800"/>
            </a:pPr>
            <a:r>
              <a:rPr sz="3400"/>
              <a:t>正文级别 4</a:t>
            </a:r>
          </a:p>
          <a:p>
            <a:pPr lvl="4">
              <a:defRPr sz="1800"/>
            </a:pPr>
            <a:r>
              <a:rPr sz="3400"/>
              <a:t>正文级别 5</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 name="Shape 8"/>
          <p:cNvSpPr>
            <a:spLocks noGrp="1"/>
          </p:cNvSpPr>
          <p:nvPr>
            <p:ph type="title"/>
          </p:nvPr>
        </p:nvSpPr>
        <p:spPr>
          <a:xfrm>
            <a:off x="785706" y="6312746"/>
            <a:ext cx="11379202" cy="1219201"/>
          </a:xfrm>
          <a:prstGeom prst="rect">
            <a:avLst/>
          </a:prstGeom>
        </p:spPr>
        <p:txBody>
          <a:bodyPr/>
          <a:lstStyle>
            <a:lvl1pPr>
              <a:defRPr sz="9800"/>
            </a:lvl1pPr>
          </a:lstStyle>
          <a:p>
            <a:pPr lvl="0">
              <a:defRPr sz="1800">
                <a:solidFill>
                  <a:srgbClr val="000000"/>
                </a:solidFill>
                <a:effectLst/>
              </a:defRPr>
            </a:pPr>
            <a:r>
              <a:rPr sz="9800">
                <a:solidFill>
                  <a:srgbClr val="515151"/>
                </a:solidFill>
                <a:effectLst>
                  <a:outerShdw blurRad="38100" dist="50800" dir="3000000" rotWithShape="0">
                    <a:srgbClr val="FFFFFF">
                      <a:alpha val="60000"/>
                    </a:srgbClr>
                  </a:outerShdw>
                </a:effectLst>
              </a:rPr>
              <a:t>标题文本</a:t>
            </a:r>
          </a:p>
        </p:txBody>
      </p:sp>
      <p:sp>
        <p:nvSpPr>
          <p:cNvPr id="9" name="Shape 9"/>
          <p:cNvSpPr>
            <a:spLocks noGrp="1"/>
          </p:cNvSpPr>
          <p:nvPr>
            <p:ph type="body" idx="1"/>
          </p:nvPr>
        </p:nvSpPr>
        <p:spPr>
          <a:xfrm>
            <a:off x="785706" y="7525173"/>
            <a:ext cx="11379202" cy="508001"/>
          </a:xfrm>
          <a:prstGeom prst="rect">
            <a:avLst/>
          </a:prstGeom>
        </p:spPr>
        <p:txBody>
          <a:bodyPr anchor="t"/>
          <a:lstStyle>
            <a:lvl1pPr marL="0" indent="0" algn="ctr">
              <a:spcBef>
                <a:spcPts val="0"/>
              </a:spcBef>
              <a:buClrTx/>
              <a:buSzTx/>
              <a:buNone/>
              <a:defRPr sz="4000">
                <a:effectLst>
                  <a:outerShdw blurRad="38100" dist="50800" dir="3000000" rotWithShape="0">
                    <a:srgbClr val="FFFFFF">
                      <a:alpha val="60000"/>
                    </a:srgbClr>
                  </a:outerShdw>
                </a:effectLst>
              </a:defRPr>
            </a:lvl1pPr>
            <a:lvl2pPr marL="0" indent="228600" algn="ctr">
              <a:spcBef>
                <a:spcPts val="0"/>
              </a:spcBef>
              <a:buClrTx/>
              <a:buSzTx/>
              <a:buNone/>
              <a:defRPr sz="4000">
                <a:effectLst>
                  <a:outerShdw blurRad="38100" dist="50800" dir="3000000" rotWithShape="0">
                    <a:srgbClr val="FFFFFF">
                      <a:alpha val="60000"/>
                    </a:srgbClr>
                  </a:outerShdw>
                </a:effectLst>
              </a:defRPr>
            </a:lvl2pPr>
            <a:lvl3pPr marL="0" indent="457200" algn="ctr">
              <a:spcBef>
                <a:spcPts val="0"/>
              </a:spcBef>
              <a:buClrTx/>
              <a:buSzTx/>
              <a:buNone/>
              <a:defRPr sz="4000">
                <a:effectLst>
                  <a:outerShdw blurRad="38100" dist="50800" dir="3000000" rotWithShape="0">
                    <a:srgbClr val="FFFFFF">
                      <a:alpha val="60000"/>
                    </a:srgbClr>
                  </a:outerShdw>
                </a:effectLst>
              </a:defRPr>
            </a:lvl3pPr>
            <a:lvl4pPr marL="0" indent="685800" algn="ctr">
              <a:spcBef>
                <a:spcPts val="0"/>
              </a:spcBef>
              <a:buClrTx/>
              <a:buSzTx/>
              <a:buNone/>
              <a:defRPr sz="4000">
                <a:effectLst>
                  <a:outerShdw blurRad="38100" dist="50800" dir="3000000" rotWithShape="0">
                    <a:srgbClr val="FFFFFF">
                      <a:alpha val="60000"/>
                    </a:srgbClr>
                  </a:outerShdw>
                </a:effectLst>
              </a:defRPr>
            </a:lvl4pPr>
            <a:lvl5pPr marL="0" indent="914400" algn="ctr">
              <a:spcBef>
                <a:spcPts val="0"/>
              </a:spcBef>
              <a:buClrTx/>
              <a:buSzTx/>
              <a:buNone/>
              <a:defRPr sz="4000">
                <a:effectLst>
                  <a:outerShdw blurRad="38100" dist="50800" dir="3000000" rotWithShape="0">
                    <a:srgbClr val="FFFFFF">
                      <a:alpha val="60000"/>
                    </a:srgbClr>
                  </a:outerShdw>
                </a:effectLst>
              </a:defRPr>
            </a:lvl5pPr>
          </a:lstStyle>
          <a:p>
            <a:pPr lvl="0">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1</a:t>
            </a:r>
          </a:p>
          <a:p>
            <a:pPr lvl="1">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2</a:t>
            </a:r>
          </a:p>
          <a:p>
            <a:pPr lvl="2">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3</a:t>
            </a:r>
          </a:p>
          <a:p>
            <a:pPr lvl="3">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4</a:t>
            </a:r>
          </a:p>
          <a:p>
            <a:pPr lvl="4">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5</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812799" y="3684693"/>
            <a:ext cx="11379202" cy="2370668"/>
          </a:xfrm>
          <a:prstGeom prst="rect">
            <a:avLst/>
          </a:prstGeom>
        </p:spPr>
        <p:txBody>
          <a:bodyPr/>
          <a:lstStyle>
            <a:lvl1pPr>
              <a:defRPr sz="9800"/>
            </a:lvl1pPr>
          </a:lstStyle>
          <a:p>
            <a:pPr lvl="0">
              <a:defRPr sz="1800">
                <a:solidFill>
                  <a:srgbClr val="000000"/>
                </a:solidFill>
                <a:effectLst/>
              </a:defRPr>
            </a:pPr>
            <a:r>
              <a:rPr sz="9800">
                <a:solidFill>
                  <a:srgbClr val="515151"/>
                </a:solidFill>
                <a:effectLst>
                  <a:outerShdw blurRad="38100" dist="50800" dir="3000000" rotWithShape="0">
                    <a:srgbClr val="FFFFFF">
                      <a:alpha val="60000"/>
                    </a:srgbClr>
                  </a:outerShdw>
                </a:effectLst>
              </a:rPr>
              <a:t>标题文本</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Shape 13"/>
          <p:cNvSpPr>
            <a:spLocks noGrp="1"/>
          </p:cNvSpPr>
          <p:nvPr>
            <p:ph type="title"/>
          </p:nvPr>
        </p:nvSpPr>
        <p:spPr>
          <a:xfrm>
            <a:off x="1097279" y="2289386"/>
            <a:ext cx="5418668" cy="2777068"/>
          </a:xfrm>
          <a:prstGeom prst="rect">
            <a:avLst/>
          </a:prstGeom>
        </p:spPr>
        <p:txBody>
          <a:bodyPr anchor="b"/>
          <a:lstStyle/>
          <a:p>
            <a:pPr lvl="0">
              <a:defRPr sz="1800">
                <a:solidFill>
                  <a:srgbClr val="000000"/>
                </a:solidFill>
                <a:effectLst/>
              </a:defRPr>
            </a:pPr>
            <a:r>
              <a:rPr sz="7200">
                <a:solidFill>
                  <a:srgbClr val="515151"/>
                </a:solidFill>
                <a:effectLst>
                  <a:outerShdw blurRad="38100" dist="50800" dir="3000000" rotWithShape="0">
                    <a:srgbClr val="FFFFFF">
                      <a:alpha val="60000"/>
                    </a:srgbClr>
                  </a:outerShdw>
                </a:effectLst>
              </a:rPr>
              <a:t>标题文本</a:t>
            </a:r>
          </a:p>
        </p:txBody>
      </p:sp>
      <p:sp>
        <p:nvSpPr>
          <p:cNvPr id="14" name="Shape 14"/>
          <p:cNvSpPr>
            <a:spLocks noGrp="1"/>
          </p:cNvSpPr>
          <p:nvPr>
            <p:ph type="body" idx="1"/>
          </p:nvPr>
        </p:nvSpPr>
        <p:spPr>
          <a:xfrm>
            <a:off x="1097279" y="5201920"/>
            <a:ext cx="5418668" cy="2438401"/>
          </a:xfrm>
          <a:prstGeom prst="rect">
            <a:avLst/>
          </a:prstGeom>
        </p:spPr>
        <p:txBody>
          <a:bodyPr anchor="t"/>
          <a:lstStyle>
            <a:lvl1pPr marL="0" indent="0" algn="ctr">
              <a:spcBef>
                <a:spcPts val="0"/>
              </a:spcBef>
              <a:buClrTx/>
              <a:buSzTx/>
              <a:buNone/>
              <a:defRPr sz="4000">
                <a:effectLst>
                  <a:outerShdw blurRad="38100" dist="50800" dir="3000000" rotWithShape="0">
                    <a:srgbClr val="FFFFFF">
                      <a:alpha val="60000"/>
                    </a:srgbClr>
                  </a:outerShdw>
                </a:effectLst>
              </a:defRPr>
            </a:lvl1pPr>
            <a:lvl2pPr marL="0" indent="228600" algn="ctr">
              <a:spcBef>
                <a:spcPts val="0"/>
              </a:spcBef>
              <a:buClrTx/>
              <a:buSzTx/>
              <a:buNone/>
              <a:defRPr sz="4000">
                <a:effectLst>
                  <a:outerShdw blurRad="38100" dist="50800" dir="3000000" rotWithShape="0">
                    <a:srgbClr val="FFFFFF">
                      <a:alpha val="60000"/>
                    </a:srgbClr>
                  </a:outerShdw>
                </a:effectLst>
              </a:defRPr>
            </a:lvl2pPr>
            <a:lvl3pPr marL="0" indent="457200" algn="ctr">
              <a:spcBef>
                <a:spcPts val="0"/>
              </a:spcBef>
              <a:buClrTx/>
              <a:buSzTx/>
              <a:buNone/>
              <a:defRPr sz="4000">
                <a:effectLst>
                  <a:outerShdw blurRad="38100" dist="50800" dir="3000000" rotWithShape="0">
                    <a:srgbClr val="FFFFFF">
                      <a:alpha val="60000"/>
                    </a:srgbClr>
                  </a:outerShdw>
                </a:effectLst>
              </a:defRPr>
            </a:lvl3pPr>
            <a:lvl4pPr marL="0" indent="685800" algn="ctr">
              <a:spcBef>
                <a:spcPts val="0"/>
              </a:spcBef>
              <a:buClrTx/>
              <a:buSzTx/>
              <a:buNone/>
              <a:defRPr sz="4000">
                <a:effectLst>
                  <a:outerShdw blurRad="38100" dist="50800" dir="3000000" rotWithShape="0">
                    <a:srgbClr val="FFFFFF">
                      <a:alpha val="60000"/>
                    </a:srgbClr>
                  </a:outerShdw>
                </a:effectLst>
              </a:defRPr>
            </a:lvl4pPr>
            <a:lvl5pPr marL="0" indent="914400" algn="ctr">
              <a:spcBef>
                <a:spcPts val="0"/>
              </a:spcBef>
              <a:buClrTx/>
              <a:buSzTx/>
              <a:buNone/>
              <a:defRPr sz="4000">
                <a:effectLst>
                  <a:outerShdw blurRad="38100" dist="50800" dir="3000000" rotWithShape="0">
                    <a:srgbClr val="FFFFFF">
                      <a:alpha val="60000"/>
                    </a:srgbClr>
                  </a:outerShdw>
                </a:effectLst>
              </a:defRPr>
            </a:lvl5pPr>
          </a:lstStyle>
          <a:p>
            <a:pPr lvl="0">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1</a:t>
            </a:r>
          </a:p>
          <a:p>
            <a:pPr lvl="1">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2</a:t>
            </a:r>
          </a:p>
          <a:p>
            <a:pPr lvl="2">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3</a:t>
            </a:r>
          </a:p>
          <a:p>
            <a:pPr lvl="3">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4</a:t>
            </a:r>
          </a:p>
          <a:p>
            <a:pPr lvl="4">
              <a:defRPr sz="1800">
                <a:solidFill>
                  <a:srgbClr val="000000"/>
                </a:solidFill>
                <a:effectLst/>
              </a:defRPr>
            </a:pPr>
            <a:r>
              <a:rPr sz="4000">
                <a:solidFill>
                  <a:srgbClr val="515151"/>
                </a:solidFill>
                <a:effectLst>
                  <a:outerShdw blurRad="38100" dist="50800" dir="3000000" rotWithShape="0">
                    <a:srgbClr val="FFFFFF">
                      <a:alpha val="60000"/>
                    </a:srgbClr>
                  </a:outerShdw>
                </a:effectLst>
              </a:rPr>
              <a:t>正文级别 5</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effectLst/>
              </a:defRPr>
            </a:pPr>
            <a:r>
              <a:rPr sz="7200">
                <a:solidFill>
                  <a:srgbClr val="515151"/>
                </a:solidFill>
                <a:effectLst>
                  <a:outerShdw blurRad="38100" dist="50800" dir="3000000" rotWithShape="0">
                    <a:srgbClr val="FFFFFF">
                      <a:alpha val="60000"/>
                    </a:srgbClr>
                  </a:outerShdw>
                </a:effectLst>
              </a:rPr>
              <a:t>标题文本</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effectLst/>
              </a:defRPr>
            </a:pPr>
            <a:r>
              <a:rPr sz="7200">
                <a:solidFill>
                  <a:srgbClr val="515151"/>
                </a:solidFill>
                <a:effectLst>
                  <a:outerShdw blurRad="38100" dist="50800" dir="3000000" rotWithShape="0">
                    <a:srgbClr val="FFFFFF">
                      <a:alpha val="60000"/>
                    </a:srgbClr>
                  </a:outerShdw>
                </a:effectLst>
              </a:rPr>
              <a:t>标题文本</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3800">
                <a:solidFill>
                  <a:srgbClr val="515151"/>
                </a:solidFill>
              </a:rPr>
              <a:t>正文级别 1</a:t>
            </a:r>
          </a:p>
          <a:p>
            <a:pPr lvl="1">
              <a:defRPr sz="1800">
                <a:solidFill>
                  <a:srgbClr val="000000"/>
                </a:solidFill>
              </a:defRPr>
            </a:pPr>
            <a:r>
              <a:rPr sz="3800">
                <a:solidFill>
                  <a:srgbClr val="515151"/>
                </a:solidFill>
              </a:rPr>
              <a:t>正文级别 2</a:t>
            </a:r>
          </a:p>
          <a:p>
            <a:pPr lvl="2">
              <a:defRPr sz="1800">
                <a:solidFill>
                  <a:srgbClr val="000000"/>
                </a:solidFill>
              </a:defRPr>
            </a:pPr>
            <a:r>
              <a:rPr sz="3800">
                <a:solidFill>
                  <a:srgbClr val="515151"/>
                </a:solidFill>
              </a:rPr>
              <a:t>正文级别 3</a:t>
            </a:r>
          </a:p>
          <a:p>
            <a:pPr lvl="3">
              <a:defRPr sz="1800">
                <a:solidFill>
                  <a:srgbClr val="000000"/>
                </a:solidFill>
              </a:defRPr>
            </a:pPr>
            <a:r>
              <a:rPr sz="3800">
                <a:solidFill>
                  <a:srgbClr val="515151"/>
                </a:solidFill>
              </a:rPr>
              <a:t>正文级别 4</a:t>
            </a:r>
          </a:p>
          <a:p>
            <a:pPr lvl="4">
              <a:defRPr sz="1800">
                <a:solidFill>
                  <a:srgbClr val="000000"/>
                </a:solidFill>
              </a:defRPr>
            </a:pPr>
            <a:r>
              <a:rPr sz="3800">
                <a:solidFill>
                  <a:srgbClr val="515151"/>
                </a:solidFill>
              </a:rPr>
              <a:t>正文级别 5</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effectLst/>
              </a:defRPr>
            </a:pPr>
            <a:r>
              <a:rPr sz="7200">
                <a:solidFill>
                  <a:srgbClr val="515151"/>
                </a:solidFill>
                <a:effectLst>
                  <a:outerShdw blurRad="38100" dist="50800" dir="3000000" rotWithShape="0">
                    <a:srgbClr val="FFFFFF">
                      <a:alpha val="60000"/>
                    </a:srgbClr>
                  </a:outerShdw>
                </a:effectLst>
              </a:rPr>
              <a:t>标题文本</a:t>
            </a:r>
          </a:p>
        </p:txBody>
      </p:sp>
      <p:sp>
        <p:nvSpPr>
          <p:cNvPr id="22" name="Shape 22"/>
          <p:cNvSpPr>
            <a:spLocks noGrp="1"/>
          </p:cNvSpPr>
          <p:nvPr>
            <p:ph type="body" idx="1"/>
          </p:nvPr>
        </p:nvSpPr>
        <p:spPr>
          <a:xfrm>
            <a:off x="812799" y="3318933"/>
            <a:ext cx="5723468" cy="4301067"/>
          </a:xfrm>
          <a:prstGeom prst="rect">
            <a:avLst/>
          </a:prstGeom>
        </p:spPr>
        <p:txBody>
          <a:bodyPr/>
          <a:lstStyle>
            <a:lvl1pPr marL="353391" indent="-353391">
              <a:spcBef>
                <a:spcPts val="4600"/>
              </a:spcBef>
              <a:buClrTx/>
              <a:defRPr sz="3200"/>
            </a:lvl1pPr>
            <a:lvl2pPr marL="861391" indent="-353391">
              <a:spcBef>
                <a:spcPts val="4600"/>
              </a:spcBef>
              <a:buClrTx/>
              <a:defRPr sz="3200"/>
            </a:lvl2pPr>
            <a:lvl3pPr marL="1369391" indent="-353391">
              <a:spcBef>
                <a:spcPts val="4600"/>
              </a:spcBef>
              <a:buClrTx/>
              <a:defRPr sz="3200"/>
            </a:lvl3pPr>
            <a:lvl4pPr marL="1877391" indent="-353391">
              <a:spcBef>
                <a:spcPts val="4600"/>
              </a:spcBef>
              <a:buClrTx/>
              <a:defRPr sz="3200"/>
            </a:lvl4pPr>
            <a:lvl5pPr marL="2385391" indent="-353391">
              <a:spcBef>
                <a:spcPts val="4600"/>
              </a:spcBef>
              <a:buClrTx/>
              <a:defRPr sz="3200"/>
            </a:lvl5pPr>
          </a:lstStyle>
          <a:p>
            <a:pPr lvl="0">
              <a:defRPr sz="1800">
                <a:solidFill>
                  <a:srgbClr val="000000"/>
                </a:solidFill>
              </a:defRPr>
            </a:pPr>
            <a:r>
              <a:rPr sz="3200">
                <a:solidFill>
                  <a:srgbClr val="515151"/>
                </a:solidFill>
              </a:rPr>
              <a:t>正文级别 1</a:t>
            </a:r>
          </a:p>
          <a:p>
            <a:pPr lvl="1">
              <a:defRPr sz="1800">
                <a:solidFill>
                  <a:srgbClr val="000000"/>
                </a:solidFill>
              </a:defRPr>
            </a:pPr>
            <a:r>
              <a:rPr sz="3200">
                <a:solidFill>
                  <a:srgbClr val="515151"/>
                </a:solidFill>
              </a:rPr>
              <a:t>正文级别 2</a:t>
            </a:r>
          </a:p>
          <a:p>
            <a:pPr lvl="2">
              <a:defRPr sz="1800">
                <a:solidFill>
                  <a:srgbClr val="000000"/>
                </a:solidFill>
              </a:defRPr>
            </a:pPr>
            <a:r>
              <a:rPr sz="3200">
                <a:solidFill>
                  <a:srgbClr val="515151"/>
                </a:solidFill>
              </a:rPr>
              <a:t>正文级别 3</a:t>
            </a:r>
          </a:p>
          <a:p>
            <a:pPr lvl="3">
              <a:defRPr sz="1800">
                <a:solidFill>
                  <a:srgbClr val="000000"/>
                </a:solidFill>
              </a:defRPr>
            </a:pPr>
            <a:r>
              <a:rPr sz="3200">
                <a:solidFill>
                  <a:srgbClr val="515151"/>
                </a:solidFill>
              </a:rPr>
              <a:t>正文级别 4</a:t>
            </a:r>
          </a:p>
          <a:p>
            <a:pPr lvl="4">
              <a:defRPr sz="1800">
                <a:solidFill>
                  <a:srgbClr val="000000"/>
                </a:solidFill>
              </a:defRPr>
            </a:pPr>
            <a:r>
              <a:rPr sz="3200">
                <a:solidFill>
                  <a:srgbClr val="515151"/>
                </a:solidFill>
              </a:rPr>
              <a:t>正文级别 5</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24" name="Shape 24"/>
          <p:cNvSpPr>
            <a:spLocks noGrp="1"/>
          </p:cNvSpPr>
          <p:nvPr>
            <p:ph type="body" idx="1"/>
          </p:nvPr>
        </p:nvSpPr>
        <p:spPr>
          <a:xfrm>
            <a:off x="812799" y="2167466"/>
            <a:ext cx="11379202" cy="5418668"/>
          </a:xfrm>
          <a:prstGeom prst="rect">
            <a:avLst/>
          </a:prstGeom>
        </p:spPr>
        <p:txBody>
          <a:bodyPr/>
          <a:lstStyle/>
          <a:p>
            <a:pPr lvl="0">
              <a:defRPr sz="1800">
                <a:solidFill>
                  <a:srgbClr val="000000"/>
                </a:solidFill>
              </a:defRPr>
            </a:pPr>
            <a:r>
              <a:rPr sz="3800">
                <a:solidFill>
                  <a:srgbClr val="515151"/>
                </a:solidFill>
              </a:rPr>
              <a:t>正文级别 1</a:t>
            </a:r>
          </a:p>
          <a:p>
            <a:pPr lvl="1">
              <a:defRPr sz="1800">
                <a:solidFill>
                  <a:srgbClr val="000000"/>
                </a:solidFill>
              </a:defRPr>
            </a:pPr>
            <a:r>
              <a:rPr sz="3800">
                <a:solidFill>
                  <a:srgbClr val="515151"/>
                </a:solidFill>
              </a:rPr>
              <a:t>正文级别 2</a:t>
            </a:r>
          </a:p>
          <a:p>
            <a:pPr lvl="2">
              <a:defRPr sz="1800">
                <a:solidFill>
                  <a:srgbClr val="000000"/>
                </a:solidFill>
              </a:defRPr>
            </a:pPr>
            <a:r>
              <a:rPr sz="3800">
                <a:solidFill>
                  <a:srgbClr val="515151"/>
                </a:solidFill>
              </a:rPr>
              <a:t>正文级别 3</a:t>
            </a:r>
          </a:p>
          <a:p>
            <a:pPr lvl="3">
              <a:defRPr sz="1800">
                <a:solidFill>
                  <a:srgbClr val="000000"/>
                </a:solidFill>
              </a:defRPr>
            </a:pPr>
            <a:r>
              <a:rPr sz="3800">
                <a:solidFill>
                  <a:srgbClr val="515151"/>
                </a:solidFill>
              </a:rPr>
              <a:t>正文级别 4</a:t>
            </a:r>
          </a:p>
          <a:p>
            <a:pPr lvl="4">
              <a:defRPr sz="1800">
                <a:solidFill>
                  <a:srgbClr val="000000"/>
                </a:solidFill>
              </a:defRPr>
            </a:pPr>
            <a:r>
              <a:rPr sz="3800">
                <a:solidFill>
                  <a:srgbClr val="515151"/>
                </a:solidFill>
              </a:rPr>
              <a:t>正文级别 5</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12799" y="1625599"/>
            <a:ext cx="11379202" cy="1422401"/>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effectLst/>
              </a:defRPr>
            </a:pPr>
            <a:r>
              <a:rPr sz="7200">
                <a:solidFill>
                  <a:srgbClr val="515151"/>
                </a:solidFill>
                <a:effectLst>
                  <a:outerShdw blurRad="38100" dist="50800" dir="3000000" rotWithShape="0">
                    <a:srgbClr val="FFFFFF">
                      <a:alpha val="60000"/>
                    </a:srgbClr>
                  </a:outerShdw>
                </a:effectLst>
              </a:rPr>
              <a:t>标题文本</a:t>
            </a:r>
          </a:p>
        </p:txBody>
      </p:sp>
      <p:sp>
        <p:nvSpPr>
          <p:cNvPr id="3" name="Shape 3"/>
          <p:cNvSpPr>
            <a:spLocks noGrp="1"/>
          </p:cNvSpPr>
          <p:nvPr>
            <p:ph type="body" idx="1"/>
          </p:nvPr>
        </p:nvSpPr>
        <p:spPr>
          <a:xfrm>
            <a:off x="812799" y="3318933"/>
            <a:ext cx="11379202" cy="4267201"/>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3800">
                <a:solidFill>
                  <a:srgbClr val="515151"/>
                </a:solidFill>
              </a:rPr>
              <a:t>正文级别 1</a:t>
            </a:r>
          </a:p>
          <a:p>
            <a:pPr lvl="1">
              <a:defRPr sz="1800">
                <a:solidFill>
                  <a:srgbClr val="000000"/>
                </a:solidFill>
              </a:defRPr>
            </a:pPr>
            <a:r>
              <a:rPr sz="3800">
                <a:solidFill>
                  <a:srgbClr val="515151"/>
                </a:solidFill>
              </a:rPr>
              <a:t>正文级别 2</a:t>
            </a:r>
          </a:p>
          <a:p>
            <a:pPr lvl="2">
              <a:defRPr sz="1800">
                <a:solidFill>
                  <a:srgbClr val="000000"/>
                </a:solidFill>
              </a:defRPr>
            </a:pPr>
            <a:r>
              <a:rPr sz="3800">
                <a:solidFill>
                  <a:srgbClr val="515151"/>
                </a:solidFill>
              </a:rPr>
              <a:t>正文级别 3</a:t>
            </a:r>
          </a:p>
          <a:p>
            <a:pPr lvl="3">
              <a:defRPr sz="1800">
                <a:solidFill>
                  <a:srgbClr val="000000"/>
                </a:solidFill>
              </a:defRPr>
            </a:pPr>
            <a:r>
              <a:rPr sz="3800">
                <a:solidFill>
                  <a:srgbClr val="515151"/>
                </a:solidFill>
              </a:rPr>
              <a:t>正文级别 4</a:t>
            </a:r>
          </a:p>
          <a:p>
            <a:pPr lvl="4">
              <a:defRPr sz="1800">
                <a:solidFill>
                  <a:srgbClr val="000000"/>
                </a:solidFill>
              </a:defRPr>
            </a:pPr>
            <a:r>
              <a:rPr sz="3800">
                <a:solidFill>
                  <a:srgbClr val="515151"/>
                </a:solidFill>
              </a:rP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xmlns:p14="http://schemas.microsoft.com/office/powerpoint/2010/main" spd="med"/>
  <p:txStyles>
    <p:titleStyle>
      <a:lvl1pPr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1pPr>
      <a:lvl2pPr indent="2286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2pPr>
      <a:lvl3pPr indent="4572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3pPr>
      <a:lvl4pPr indent="6858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4pPr>
      <a:lvl5pPr indent="9144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5pPr>
      <a:lvl6pPr indent="11430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6pPr>
      <a:lvl7pPr indent="13716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7pPr>
      <a:lvl8pPr indent="16002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8pPr>
      <a:lvl9pPr indent="1828800" algn="ctr" defTabSz="825500">
        <a:defRPr sz="7200">
          <a:solidFill>
            <a:srgbClr val="515151"/>
          </a:solidFill>
          <a:effectLst>
            <a:outerShdw blurRad="38100" dist="50800" dir="3000000" rotWithShape="0">
              <a:srgbClr val="FFFFFF">
                <a:alpha val="60000"/>
              </a:srgbClr>
            </a:outerShdw>
          </a:effectLst>
          <a:latin typeface="+mn-lt"/>
          <a:ea typeface="+mn-ea"/>
          <a:cs typeface="+mn-cs"/>
          <a:sym typeface="Cochin"/>
        </a:defRPr>
      </a:lvl9pPr>
    </p:titleStyle>
    <p:bodyStyle>
      <a:lvl1pPr marL="430892" indent="-430892" defTabSz="825500">
        <a:spcBef>
          <a:spcPts val="5600"/>
        </a:spcBef>
        <a:buClr>
          <a:srgbClr val="515151"/>
        </a:buClr>
        <a:buSzPct val="75000"/>
        <a:buChar char="•"/>
        <a:defRPr sz="3800">
          <a:solidFill>
            <a:srgbClr val="515151"/>
          </a:solidFill>
          <a:latin typeface="+mn-lt"/>
          <a:ea typeface="+mn-ea"/>
          <a:cs typeface="+mn-cs"/>
          <a:sym typeface="Cochin"/>
        </a:defRPr>
      </a:lvl1pPr>
      <a:lvl2pPr marL="1065892" indent="-430892" defTabSz="825500">
        <a:spcBef>
          <a:spcPts val="5600"/>
        </a:spcBef>
        <a:buClr>
          <a:srgbClr val="515151"/>
        </a:buClr>
        <a:buSzPct val="75000"/>
        <a:buChar char="•"/>
        <a:defRPr sz="3800">
          <a:solidFill>
            <a:srgbClr val="515151"/>
          </a:solidFill>
          <a:latin typeface="+mn-lt"/>
          <a:ea typeface="+mn-ea"/>
          <a:cs typeface="+mn-cs"/>
          <a:sym typeface="Cochin"/>
        </a:defRPr>
      </a:lvl2pPr>
      <a:lvl3pPr marL="1700892" indent="-430892" defTabSz="825500">
        <a:spcBef>
          <a:spcPts val="5600"/>
        </a:spcBef>
        <a:buClr>
          <a:srgbClr val="515151"/>
        </a:buClr>
        <a:buSzPct val="75000"/>
        <a:buChar char="•"/>
        <a:defRPr sz="3800">
          <a:solidFill>
            <a:srgbClr val="515151"/>
          </a:solidFill>
          <a:latin typeface="+mn-lt"/>
          <a:ea typeface="+mn-ea"/>
          <a:cs typeface="+mn-cs"/>
          <a:sym typeface="Cochin"/>
        </a:defRPr>
      </a:lvl3pPr>
      <a:lvl4pPr marL="2335892" indent="-430892" defTabSz="825500">
        <a:spcBef>
          <a:spcPts val="5600"/>
        </a:spcBef>
        <a:buClr>
          <a:srgbClr val="515151"/>
        </a:buClr>
        <a:buSzPct val="75000"/>
        <a:buChar char="•"/>
        <a:defRPr sz="3800">
          <a:solidFill>
            <a:srgbClr val="515151"/>
          </a:solidFill>
          <a:latin typeface="+mn-lt"/>
          <a:ea typeface="+mn-ea"/>
          <a:cs typeface="+mn-cs"/>
          <a:sym typeface="Cochin"/>
        </a:defRPr>
      </a:lvl4pPr>
      <a:lvl5pPr marL="2970892" indent="-430892" defTabSz="825500">
        <a:spcBef>
          <a:spcPts val="5600"/>
        </a:spcBef>
        <a:buClr>
          <a:srgbClr val="515151"/>
        </a:buClr>
        <a:buSzPct val="75000"/>
        <a:buChar char="•"/>
        <a:defRPr sz="3800">
          <a:solidFill>
            <a:srgbClr val="515151"/>
          </a:solidFill>
          <a:latin typeface="+mn-lt"/>
          <a:ea typeface="+mn-ea"/>
          <a:cs typeface="+mn-cs"/>
          <a:sym typeface="Cochin"/>
        </a:defRPr>
      </a:lvl5pPr>
      <a:lvl6pPr marL="3605892" indent="-430892" defTabSz="825500">
        <a:spcBef>
          <a:spcPts val="5600"/>
        </a:spcBef>
        <a:buClr>
          <a:srgbClr val="515151"/>
        </a:buClr>
        <a:buSzPct val="75000"/>
        <a:buChar char="•"/>
        <a:defRPr sz="3800">
          <a:solidFill>
            <a:srgbClr val="515151"/>
          </a:solidFill>
          <a:latin typeface="+mn-lt"/>
          <a:ea typeface="+mn-ea"/>
          <a:cs typeface="+mn-cs"/>
          <a:sym typeface="Cochin"/>
        </a:defRPr>
      </a:lvl6pPr>
      <a:lvl7pPr marL="4240892" indent="-430892" defTabSz="825500">
        <a:spcBef>
          <a:spcPts val="5600"/>
        </a:spcBef>
        <a:buClr>
          <a:srgbClr val="515151"/>
        </a:buClr>
        <a:buSzPct val="75000"/>
        <a:buChar char="•"/>
        <a:defRPr sz="3800">
          <a:solidFill>
            <a:srgbClr val="515151"/>
          </a:solidFill>
          <a:latin typeface="+mn-lt"/>
          <a:ea typeface="+mn-ea"/>
          <a:cs typeface="+mn-cs"/>
          <a:sym typeface="Cochin"/>
        </a:defRPr>
      </a:lvl7pPr>
      <a:lvl8pPr marL="4875892" indent="-430892" defTabSz="825500">
        <a:spcBef>
          <a:spcPts val="5600"/>
        </a:spcBef>
        <a:buClr>
          <a:srgbClr val="515151"/>
        </a:buClr>
        <a:buSzPct val="75000"/>
        <a:buChar char="•"/>
        <a:defRPr sz="3800">
          <a:solidFill>
            <a:srgbClr val="515151"/>
          </a:solidFill>
          <a:latin typeface="+mn-lt"/>
          <a:ea typeface="+mn-ea"/>
          <a:cs typeface="+mn-cs"/>
          <a:sym typeface="Cochin"/>
        </a:defRPr>
      </a:lvl8pPr>
      <a:lvl9pPr marL="5510892" indent="-430892" defTabSz="825500">
        <a:spcBef>
          <a:spcPts val="5600"/>
        </a:spcBef>
        <a:buClr>
          <a:srgbClr val="515151"/>
        </a:buClr>
        <a:buSzPct val="75000"/>
        <a:buChar char="•"/>
        <a:defRPr sz="3800">
          <a:solidFill>
            <a:srgbClr val="515151"/>
          </a:solidFill>
          <a:latin typeface="+mn-lt"/>
          <a:ea typeface="+mn-ea"/>
          <a:cs typeface="+mn-cs"/>
          <a:sym typeface="Cochin"/>
        </a:defRPr>
      </a:lvl9pPr>
    </p:bodyStyle>
    <p:otherStyle>
      <a:lvl1pPr algn="ctr" defTabSz="825500">
        <a:defRPr>
          <a:solidFill>
            <a:schemeClr val="tx1"/>
          </a:solidFill>
          <a:latin typeface="+mn-lt"/>
          <a:ea typeface="+mn-ea"/>
          <a:cs typeface="+mn-cs"/>
          <a:sym typeface="Cochin"/>
        </a:defRPr>
      </a:lvl1pPr>
      <a:lvl2pPr indent="228600" algn="ctr" defTabSz="825500">
        <a:defRPr>
          <a:solidFill>
            <a:schemeClr val="tx1"/>
          </a:solidFill>
          <a:latin typeface="+mn-lt"/>
          <a:ea typeface="+mn-ea"/>
          <a:cs typeface="+mn-cs"/>
          <a:sym typeface="Cochin"/>
        </a:defRPr>
      </a:lvl2pPr>
      <a:lvl3pPr indent="457200" algn="ctr" defTabSz="825500">
        <a:defRPr>
          <a:solidFill>
            <a:schemeClr val="tx1"/>
          </a:solidFill>
          <a:latin typeface="+mn-lt"/>
          <a:ea typeface="+mn-ea"/>
          <a:cs typeface="+mn-cs"/>
          <a:sym typeface="Cochin"/>
        </a:defRPr>
      </a:lvl3pPr>
      <a:lvl4pPr indent="685800" algn="ctr" defTabSz="825500">
        <a:defRPr>
          <a:solidFill>
            <a:schemeClr val="tx1"/>
          </a:solidFill>
          <a:latin typeface="+mn-lt"/>
          <a:ea typeface="+mn-ea"/>
          <a:cs typeface="+mn-cs"/>
          <a:sym typeface="Cochin"/>
        </a:defRPr>
      </a:lvl4pPr>
      <a:lvl5pPr indent="914400" algn="ctr" defTabSz="825500">
        <a:defRPr>
          <a:solidFill>
            <a:schemeClr val="tx1"/>
          </a:solidFill>
          <a:latin typeface="+mn-lt"/>
          <a:ea typeface="+mn-ea"/>
          <a:cs typeface="+mn-cs"/>
          <a:sym typeface="Cochin"/>
        </a:defRPr>
      </a:lvl5pPr>
      <a:lvl6pPr indent="1143000" algn="ctr" defTabSz="825500">
        <a:defRPr>
          <a:solidFill>
            <a:schemeClr val="tx1"/>
          </a:solidFill>
          <a:latin typeface="+mn-lt"/>
          <a:ea typeface="+mn-ea"/>
          <a:cs typeface="+mn-cs"/>
          <a:sym typeface="Cochin"/>
        </a:defRPr>
      </a:lvl6pPr>
      <a:lvl7pPr indent="1371600" algn="ctr" defTabSz="825500">
        <a:defRPr>
          <a:solidFill>
            <a:schemeClr val="tx1"/>
          </a:solidFill>
          <a:latin typeface="+mn-lt"/>
          <a:ea typeface="+mn-ea"/>
          <a:cs typeface="+mn-cs"/>
          <a:sym typeface="Cochin"/>
        </a:defRPr>
      </a:lvl7pPr>
      <a:lvl8pPr indent="1600200" algn="ctr" defTabSz="825500">
        <a:defRPr>
          <a:solidFill>
            <a:schemeClr val="tx1"/>
          </a:solidFill>
          <a:latin typeface="+mn-lt"/>
          <a:ea typeface="+mn-ea"/>
          <a:cs typeface="+mn-cs"/>
          <a:sym typeface="Cochin"/>
        </a:defRPr>
      </a:lvl8pPr>
      <a:lvl9pPr indent="1828800" algn="ctr" defTabSz="825500">
        <a:defRPr>
          <a:solidFill>
            <a:schemeClr val="tx1"/>
          </a:solidFill>
          <a:latin typeface="+mn-lt"/>
          <a:ea typeface="+mn-ea"/>
          <a:cs typeface="+mn-cs"/>
          <a:sym typeface="Cochi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inside.baidu.com/" TargetMode="External"/><Relationship Id="rId4" Type="http://schemas.openxmlformats.org/officeDocument/2006/relationships/hyperlink" Target="http://iot.weixin.qq.com/" TargetMode="External"/><Relationship Id="rId5" Type="http://schemas.openxmlformats.org/officeDocument/2006/relationships/hyperlink" Target="http://open.home.360.cn/" TargetMode="External"/><Relationship Id="rId6" Type="http://schemas.openxmlformats.org/officeDocument/2006/relationships/hyperlink" Target="https://open.home.mi.com/index.html" TargetMode="External"/><Relationship Id="rId7" Type="http://schemas.openxmlformats.org/officeDocument/2006/relationships/hyperlink" Target="http://www.gizwits.com/" TargetMode="Externa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lvl1pPr>
              <a:defRPr sz="5200"/>
            </a:lvl1pPr>
          </a:lstStyle>
          <a:p>
            <a:pPr lvl="0">
              <a:defRPr sz="1800">
                <a:solidFill>
                  <a:srgbClr val="000000"/>
                </a:solidFill>
                <a:effectLst/>
              </a:defRPr>
            </a:pPr>
            <a:r>
              <a:rPr sz="5200">
                <a:solidFill>
                  <a:srgbClr val="515151"/>
                </a:solidFill>
                <a:effectLst>
                  <a:outerShdw blurRad="38100" dist="50800" dir="3000000" rotWithShape="0">
                    <a:srgbClr val="FFFFFF">
                      <a:alpha val="60000"/>
                    </a:srgbClr>
                  </a:outerShdw>
                </a:effectLst>
              </a:rPr>
              <a:t>基于Docker的金融移动设备开放平台</a:t>
            </a:r>
          </a:p>
        </p:txBody>
      </p:sp>
      <p:sp>
        <p:nvSpPr>
          <p:cNvPr id="36" name="Shape 36"/>
          <p:cNvSpPr>
            <a:spLocks noGrp="1"/>
          </p:cNvSpPr>
          <p:nvPr>
            <p:ph type="body" idx="1"/>
          </p:nvPr>
        </p:nvSpPr>
        <p:spPr>
          <a:prstGeom prst="rect">
            <a:avLst/>
          </a:prstGeom>
        </p:spPr>
        <p:txBody>
          <a:bodyPr/>
          <a:lstStyle/>
          <a:p>
            <a:pPr lvl="0" defTabSz="627379">
              <a:defRPr sz="1800">
                <a:solidFill>
                  <a:srgbClr val="000000"/>
                </a:solidFill>
                <a:effectLst/>
              </a:defRPr>
            </a:pPr>
            <a:r>
              <a:rPr sz="3040">
                <a:solidFill>
                  <a:srgbClr val="515151"/>
                </a:solidFill>
                <a:effectLst>
                  <a:outerShdw blurRad="28956" dist="38608" dir="3000000" rotWithShape="0">
                    <a:srgbClr val="FFFFFF">
                      <a:alpha val="60000"/>
                    </a:srgbClr>
                  </a:outerShdw>
                </a:effectLst>
              </a:rPr>
              <a:t>中国民生银行科技部 金西银</a:t>
            </a:r>
          </a:p>
          <a:p>
            <a:pPr lvl="0" defTabSz="627379">
              <a:defRPr sz="1800">
                <a:solidFill>
                  <a:srgbClr val="000000"/>
                </a:solidFill>
                <a:effectLst/>
              </a:defRPr>
            </a:pPr>
            <a:r>
              <a:rPr sz="3040">
                <a:solidFill>
                  <a:srgbClr val="515151"/>
                </a:solidFill>
                <a:effectLst>
                  <a:outerShdw blurRad="28956" dist="38608" dir="3000000" rotWithShape="0">
                    <a:srgbClr val="FFFFFF">
                      <a:alpha val="60000"/>
                    </a:srgbClr>
                  </a:outerShdw>
                </a:effectLst>
              </a:rPr>
              <a:t>2016年6月4日</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移动设备开放平台MDOP：基础服务平台</a:t>
            </a:r>
          </a:p>
        </p:txBody>
      </p:sp>
      <p:sp>
        <p:nvSpPr>
          <p:cNvPr id="79" name="Shape 79"/>
          <p:cNvSpPr>
            <a:spLocks noGrp="1"/>
          </p:cNvSpPr>
          <p:nvPr>
            <p:ph type="body" idx="1"/>
          </p:nvPr>
        </p:nvSpPr>
        <p:spPr>
          <a:prstGeom prst="rect">
            <a:avLst/>
          </a:prstGeom>
        </p:spPr>
        <p:txBody>
          <a:bodyPr/>
          <a:lstStyle/>
          <a:p>
            <a:pPr marL="236991" lvl="0" indent="-236991" defTabSz="454025">
              <a:spcBef>
                <a:spcPts val="3000"/>
              </a:spcBef>
              <a:defRPr sz="1800">
                <a:solidFill>
                  <a:srgbClr val="000000"/>
                </a:solidFill>
              </a:defRPr>
            </a:pPr>
            <a:r>
              <a:rPr sz="2090">
                <a:solidFill>
                  <a:srgbClr val="515151"/>
                </a:solidFill>
              </a:rPr>
              <a:t>机具监控（MDM）</a:t>
            </a:r>
          </a:p>
          <a:p>
            <a:pPr marL="236991" lvl="0" indent="-236991" defTabSz="454025">
              <a:spcBef>
                <a:spcPts val="3000"/>
              </a:spcBef>
              <a:defRPr sz="1800">
                <a:solidFill>
                  <a:srgbClr val="000000"/>
                </a:solidFill>
              </a:defRPr>
            </a:pPr>
            <a:r>
              <a:rPr sz="2090">
                <a:solidFill>
                  <a:srgbClr val="515151"/>
                </a:solidFill>
              </a:rPr>
              <a:t>开放平台（MAM）</a:t>
            </a:r>
          </a:p>
          <a:p>
            <a:pPr marL="236991" lvl="0" indent="-236991" defTabSz="454025">
              <a:spcBef>
                <a:spcPts val="3000"/>
              </a:spcBef>
              <a:defRPr sz="1800">
                <a:solidFill>
                  <a:srgbClr val="000000"/>
                </a:solidFill>
              </a:defRPr>
            </a:pPr>
            <a:r>
              <a:rPr sz="2090">
                <a:solidFill>
                  <a:srgbClr val="515151"/>
                </a:solidFill>
              </a:rPr>
              <a:t>应用中心（MAM）</a:t>
            </a:r>
          </a:p>
          <a:p>
            <a:pPr marL="236991" lvl="0" indent="-236991" defTabSz="454025">
              <a:spcBef>
                <a:spcPts val="3000"/>
              </a:spcBef>
              <a:defRPr sz="1800">
                <a:solidFill>
                  <a:srgbClr val="000000"/>
                </a:solidFill>
              </a:defRPr>
            </a:pPr>
            <a:r>
              <a:rPr sz="2090">
                <a:solidFill>
                  <a:srgbClr val="515151"/>
                </a:solidFill>
              </a:rPr>
              <a:t>数据采集平台（MCM）</a:t>
            </a:r>
          </a:p>
          <a:p>
            <a:pPr marL="236991" lvl="0" indent="-236991" defTabSz="454025">
              <a:spcBef>
                <a:spcPts val="3000"/>
              </a:spcBef>
              <a:defRPr sz="1800">
                <a:solidFill>
                  <a:srgbClr val="000000"/>
                </a:solidFill>
              </a:defRPr>
            </a:pPr>
            <a:r>
              <a:rPr sz="2090">
                <a:solidFill>
                  <a:srgbClr val="515151"/>
                </a:solidFill>
              </a:rPr>
              <a:t>消息推送平台（MCM）</a:t>
            </a:r>
          </a:p>
          <a:p>
            <a:pPr marL="236991" lvl="0" indent="-236991" defTabSz="454025">
              <a:spcBef>
                <a:spcPts val="3000"/>
              </a:spcBef>
              <a:defRPr sz="1800">
                <a:solidFill>
                  <a:srgbClr val="000000"/>
                </a:solidFill>
              </a:defRPr>
            </a:pPr>
            <a:r>
              <a:rPr sz="2090">
                <a:solidFill>
                  <a:srgbClr val="515151"/>
                </a:solidFill>
              </a:rPr>
              <a:t>CA认证中心</a:t>
            </a:r>
          </a:p>
        </p:txBody>
      </p:sp>
      <p:pic>
        <p:nvPicPr>
          <p:cNvPr id="80" name="pasted-image.pdf"/>
          <p:cNvPicPr/>
          <p:nvPr/>
        </p:nvPicPr>
        <p:blipFill>
          <a:blip r:embed="rId2">
            <a:extLst/>
          </a:blip>
          <a:stretch>
            <a:fillRect/>
          </a:stretch>
        </p:blipFill>
        <p:spPr>
          <a:xfrm>
            <a:off x="4183048" y="3381530"/>
            <a:ext cx="8623301" cy="5562601"/>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移动设备开放平台MDOP：物联网云平台</a:t>
            </a:r>
          </a:p>
        </p:txBody>
      </p:sp>
      <p:sp>
        <p:nvSpPr>
          <p:cNvPr id="83" name="Shape 83"/>
          <p:cNvSpPr>
            <a:spLocks noGrp="1"/>
          </p:cNvSpPr>
          <p:nvPr>
            <p:ph type="body" idx="1"/>
          </p:nvPr>
        </p:nvSpPr>
        <p:spPr>
          <a:prstGeom prst="rect">
            <a:avLst/>
          </a:prstGeom>
        </p:spPr>
        <p:txBody>
          <a:bodyPr/>
          <a:lstStyle/>
          <a:p>
            <a:pPr marL="241300" lvl="0" indent="-241300" defTabSz="462280">
              <a:spcBef>
                <a:spcPts val="3100"/>
              </a:spcBef>
              <a:defRPr sz="1800">
                <a:solidFill>
                  <a:srgbClr val="000000"/>
                </a:solidFill>
              </a:defRPr>
            </a:pPr>
            <a:r>
              <a:rPr sz="2128">
                <a:solidFill>
                  <a:srgbClr val="515151"/>
                </a:solidFill>
              </a:rPr>
              <a:t>BaiduInside平台：</a:t>
            </a:r>
            <a:r>
              <a:rPr sz="2128" u="sng">
                <a:solidFill>
                  <a:srgbClr val="515151"/>
                </a:solidFill>
                <a:hlinkClick r:id="rId3"/>
              </a:rPr>
              <a:t>http://inside.baidu.com/</a:t>
            </a:r>
            <a:endParaRPr sz="2128">
              <a:solidFill>
                <a:srgbClr val="515151"/>
              </a:solidFill>
            </a:endParaRPr>
          </a:p>
          <a:p>
            <a:pPr marL="241300" lvl="0" indent="-241300" defTabSz="462280">
              <a:spcBef>
                <a:spcPts val="3100"/>
              </a:spcBef>
              <a:defRPr sz="1800">
                <a:solidFill>
                  <a:srgbClr val="000000"/>
                </a:solidFill>
              </a:defRPr>
            </a:pPr>
            <a:r>
              <a:rPr sz="2128">
                <a:solidFill>
                  <a:srgbClr val="515151"/>
                </a:solidFill>
              </a:rPr>
              <a:t>微信硬件平台：</a:t>
            </a:r>
            <a:r>
              <a:rPr sz="2128" u="sng">
                <a:solidFill>
                  <a:srgbClr val="515151"/>
                </a:solidFill>
                <a:hlinkClick r:id="rId4"/>
              </a:rPr>
              <a:t>http://iot.weixin.qq.com/</a:t>
            </a:r>
            <a:endParaRPr sz="2128">
              <a:solidFill>
                <a:srgbClr val="515151"/>
              </a:solidFill>
            </a:endParaRPr>
          </a:p>
          <a:p>
            <a:pPr marL="241300" lvl="0" indent="-241300" defTabSz="462280">
              <a:spcBef>
                <a:spcPts val="3100"/>
              </a:spcBef>
              <a:defRPr sz="1800">
                <a:solidFill>
                  <a:srgbClr val="000000"/>
                </a:solidFill>
              </a:defRPr>
            </a:pPr>
            <a:r>
              <a:rPr sz="2128">
                <a:solidFill>
                  <a:srgbClr val="515151"/>
                </a:solidFill>
              </a:rPr>
              <a:t>360智能云平台：</a:t>
            </a:r>
            <a:r>
              <a:rPr sz="2128" u="sng">
                <a:solidFill>
                  <a:srgbClr val="515151"/>
                </a:solidFill>
                <a:hlinkClick r:id="rId5"/>
              </a:rPr>
              <a:t>http://open.home.360.cn/</a:t>
            </a:r>
            <a:endParaRPr sz="2128">
              <a:solidFill>
                <a:srgbClr val="515151"/>
              </a:solidFill>
            </a:endParaRPr>
          </a:p>
          <a:p>
            <a:pPr marL="241300" lvl="0" indent="-241300" defTabSz="462280">
              <a:spcBef>
                <a:spcPts val="3100"/>
              </a:spcBef>
              <a:defRPr sz="1800">
                <a:solidFill>
                  <a:srgbClr val="000000"/>
                </a:solidFill>
              </a:defRPr>
            </a:pPr>
            <a:r>
              <a:rPr sz="2128">
                <a:solidFill>
                  <a:srgbClr val="515151"/>
                </a:solidFill>
              </a:rPr>
              <a:t>小米智能硬件开放平台：</a:t>
            </a:r>
            <a:r>
              <a:rPr sz="2128" u="sng">
                <a:solidFill>
                  <a:srgbClr val="515151"/>
                </a:solidFill>
                <a:hlinkClick r:id="rId6"/>
              </a:rPr>
              <a:t>https://open.home.mi.com/index.html</a:t>
            </a:r>
            <a:endParaRPr sz="2128">
              <a:solidFill>
                <a:srgbClr val="515151"/>
              </a:solidFill>
            </a:endParaRPr>
          </a:p>
          <a:p>
            <a:pPr marL="241300" lvl="0" indent="-241300" defTabSz="462280">
              <a:spcBef>
                <a:spcPts val="3100"/>
              </a:spcBef>
              <a:defRPr sz="1800">
                <a:solidFill>
                  <a:srgbClr val="000000"/>
                </a:solidFill>
              </a:defRPr>
            </a:pPr>
            <a:r>
              <a:rPr sz="2128">
                <a:solidFill>
                  <a:srgbClr val="515151"/>
                </a:solidFill>
              </a:rPr>
              <a:t>机智云-智能硬件自主开发及云服务平台：</a:t>
            </a:r>
            <a:r>
              <a:rPr sz="2128" u="sng">
                <a:solidFill>
                  <a:srgbClr val="515151"/>
                </a:solidFill>
                <a:hlinkClick r:id="rId7"/>
              </a:rPr>
              <a:t>http://www.gizwits.com/</a:t>
            </a:r>
            <a:endParaRPr sz="2128">
              <a:solidFill>
                <a:srgbClr val="515151"/>
              </a:solidFill>
            </a:endParaRPr>
          </a:p>
          <a:p>
            <a:pPr marL="241300" lvl="0" indent="-241300" defTabSz="462280">
              <a:spcBef>
                <a:spcPts val="3100"/>
              </a:spcBef>
              <a:defRPr sz="1800">
                <a:solidFill>
                  <a:srgbClr val="000000"/>
                </a:solidFill>
              </a:defRPr>
            </a:pPr>
            <a:r>
              <a:rPr sz="2128">
                <a:solidFill>
                  <a:srgbClr val="515151"/>
                </a:solidFill>
              </a:rPr>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Microservices开发＋Docker部署：系统功能</a:t>
            </a:r>
          </a:p>
        </p:txBody>
      </p:sp>
      <p:pic>
        <p:nvPicPr>
          <p:cNvPr id="88" name="12.MDOP-系统功能.png"/>
          <p:cNvPicPr/>
          <p:nvPr/>
        </p:nvPicPr>
        <p:blipFill>
          <a:blip r:embed="rId2">
            <a:extLst/>
          </a:blip>
          <a:stretch>
            <a:fillRect/>
          </a:stretch>
        </p:blipFill>
        <p:spPr>
          <a:xfrm>
            <a:off x="1739900" y="2974172"/>
            <a:ext cx="9525000" cy="6411238"/>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lvl1pPr defTabSz="792479">
              <a:defRPr sz="4032">
                <a:effectLst>
                  <a:outerShdw blurRad="36576" dist="48768" dir="3000000" rotWithShape="0">
                    <a:srgbClr val="FFFFFF">
                      <a:alpha val="60000"/>
                    </a:srgbClr>
                  </a:outerShdw>
                </a:effectLst>
              </a:defRPr>
            </a:lvl1pPr>
          </a:lstStyle>
          <a:p>
            <a:pPr lvl="0">
              <a:defRPr sz="1800">
                <a:solidFill>
                  <a:srgbClr val="000000"/>
                </a:solidFill>
                <a:effectLst/>
              </a:defRPr>
            </a:pPr>
            <a:r>
              <a:rPr sz="4032">
                <a:solidFill>
                  <a:srgbClr val="515151"/>
                </a:solidFill>
                <a:effectLst>
                  <a:outerShdw blurRad="36576" dist="48768" dir="3000000" rotWithShape="0">
                    <a:srgbClr val="FFFFFF">
                      <a:alpha val="60000"/>
                    </a:srgbClr>
                  </a:outerShdw>
                </a:effectLst>
              </a:rPr>
              <a:t>Microservices开发＋Docker部署：Java微服务框架</a:t>
            </a:r>
          </a:p>
        </p:txBody>
      </p:sp>
      <p:graphicFrame>
        <p:nvGraphicFramePr>
          <p:cNvPr id="91" name="Table 91"/>
          <p:cNvGraphicFramePr/>
          <p:nvPr>
            <p:extLst>
              <p:ext uri="{D42A27DB-BD31-4B8C-83A1-F6EECF244321}">
                <p14:modId xmlns:p14="http://schemas.microsoft.com/office/powerpoint/2010/main" val="2965123236"/>
              </p:ext>
            </p:extLst>
          </p:nvPr>
        </p:nvGraphicFramePr>
        <p:xfrm>
          <a:off x="330557" y="2841074"/>
          <a:ext cx="12317591" cy="6790104"/>
        </p:xfrm>
        <a:graphic>
          <a:graphicData uri="http://schemas.openxmlformats.org/drawingml/2006/table">
            <a:tbl>
              <a:tblPr firstRow="1" firstCol="1">
                <a:tableStyleId>{33BA23B1-9221-436E-865A-0063620EA4FD}</a:tableStyleId>
              </a:tblPr>
              <a:tblGrid>
                <a:gridCol w="2158896"/>
                <a:gridCol w="3577045"/>
                <a:gridCol w="3241285"/>
                <a:gridCol w="3340365"/>
              </a:tblGrid>
              <a:tr h="717441">
                <a:tc>
                  <a:txBody>
                    <a:bodyPr/>
                    <a:lstStyle/>
                    <a:p>
                      <a:pPr lvl="0" defTabSz="647700">
                        <a:defRPr>
                          <a:solidFill>
                            <a:srgbClr val="000000"/>
                          </a:solidFill>
                        </a:defRPr>
                      </a:pPr>
                      <a:endParaRPr/>
                    </a:p>
                  </a:txBody>
                  <a:tcPr marL="50800" marR="50800" marT="50800" marB="50800" anchor="ctr" horzOverflow="overflow">
                    <a:blipFill rotWithShape="1">
                      <a:blip r:embed="rId2"/>
                      <a:srcRect/>
                      <a:tile tx="0" ty="0" sx="100000" sy="100000" flip="none" algn="tl"/>
                    </a:blipFill>
                  </a:tcPr>
                </a:tc>
                <a:tc>
                  <a:txBody>
                    <a:bodyPr/>
                    <a:lstStyle/>
                    <a:p>
                      <a:pPr lvl="0" defTabSz="647700">
                        <a:defRPr>
                          <a:solidFill>
                            <a:srgbClr val="000000"/>
                          </a:solidFill>
                        </a:defRPr>
                      </a:pPr>
                      <a:r>
                        <a:rPr sz="2000" dirty="0">
                          <a:solidFill>
                            <a:srgbClr val="FFFFFF"/>
                          </a:solidFill>
                        </a:rPr>
                        <a:t>Dropwizard</a:t>
                      </a:r>
                    </a:p>
                  </a:txBody>
                  <a:tcPr marL="50800" marR="50800" marT="50800" marB="50800" anchor="ctr" horzOverflow="overflow">
                    <a:blipFill rotWithShape="1">
                      <a:blip r:embed="rId2"/>
                      <a:srcRect/>
                      <a:tile tx="0" ty="0" sx="100000" sy="100000" flip="none" algn="tl"/>
                    </a:blipFill>
                  </a:tcPr>
                </a:tc>
                <a:tc>
                  <a:txBody>
                    <a:bodyPr/>
                    <a:lstStyle/>
                    <a:p>
                      <a:pPr lvl="0" defTabSz="647700">
                        <a:defRPr>
                          <a:solidFill>
                            <a:srgbClr val="000000"/>
                          </a:solidFill>
                        </a:defRPr>
                      </a:pPr>
                      <a:r>
                        <a:rPr sz="2000" dirty="0">
                          <a:solidFill>
                            <a:srgbClr val="FFFFFF"/>
                          </a:solidFill>
                        </a:rPr>
                        <a:t>Spring boot</a:t>
                      </a:r>
                    </a:p>
                  </a:txBody>
                  <a:tcPr marL="50800" marR="50800" marT="50800" marB="50800" anchor="ctr" horzOverflow="overflow">
                    <a:blipFill rotWithShape="1">
                      <a:blip r:embed="rId2"/>
                      <a:srcRect/>
                      <a:tile tx="0" ty="0" sx="100000" sy="100000" flip="none" algn="tl"/>
                    </a:blipFill>
                  </a:tcPr>
                </a:tc>
                <a:tc>
                  <a:txBody>
                    <a:bodyPr/>
                    <a:lstStyle/>
                    <a:p>
                      <a:pPr lvl="0" defTabSz="647700">
                        <a:defRPr>
                          <a:solidFill>
                            <a:srgbClr val="000000"/>
                          </a:solidFill>
                        </a:defRPr>
                      </a:pPr>
                      <a:r>
                        <a:rPr sz="2000" dirty="0">
                          <a:solidFill>
                            <a:srgbClr val="FFFFFF"/>
                          </a:solidFill>
                        </a:rPr>
                        <a:t>Microserver</a:t>
                      </a:r>
                    </a:p>
                  </a:txBody>
                  <a:tcPr marL="50800" marR="50800" marT="50800" marB="50800" anchor="ctr" horzOverflow="overflow">
                    <a:blipFill rotWithShape="1">
                      <a:blip r:embed="rId2"/>
                      <a:srcRect/>
                      <a:tile tx="0" ty="0" sx="100000" sy="100000" flip="none" algn="tl"/>
                    </a:blipFill>
                  </a:tcPr>
                </a:tc>
              </a:tr>
              <a:tr h="696334">
                <a:tc>
                  <a:txBody>
                    <a:bodyPr/>
                    <a:lstStyle/>
                    <a:p>
                      <a:pPr lvl="0" defTabSz="647700">
                        <a:defRPr>
                          <a:solidFill>
                            <a:srgbClr val="000000"/>
                          </a:solidFill>
                        </a:defRPr>
                      </a:pPr>
                      <a:r>
                        <a:rPr sz="2000">
                          <a:solidFill>
                            <a:srgbClr val="FFFFFF"/>
                          </a:solidFill>
                        </a:rPr>
                        <a:t>HTTP</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Jetty</a:t>
                      </a:r>
                    </a:p>
                  </a:txBody>
                  <a:tcPr marL="50800" marR="50800" marT="50800" marB="50800" anchor="ctr" horzOverflow="overflow">
                    <a:lnR w="12700">
                      <a:miter lim="400000"/>
                    </a:lnR>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Tomcat(default),Jetty or Undertow</a:t>
                      </a:r>
                    </a:p>
                  </a:txBody>
                  <a:tcPr marL="50800" marR="50800" marT="50800" marB="50800" anchor="ctr" horzOverflow="overflow">
                    <a:lnL w="12700">
                      <a:miter lim="400000"/>
                    </a:lnL>
                    <a:lnR w="12700">
                      <a:miter lim="400000"/>
                    </a:lnR>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Tomcat</a:t>
                      </a:r>
                    </a:p>
                  </a:txBody>
                  <a:tcPr marL="50800" marR="50800" marT="50800" marB="50800" anchor="ctr" horzOverflow="overflow">
                    <a:lnL w="12700">
                      <a:miter lim="400000"/>
                    </a:lnL>
                    <a:lnR w="12700">
                      <a:miter lim="400000"/>
                    </a:lnR>
                    <a:lnB w="12700">
                      <a:miter lim="400000"/>
                    </a:lnB>
                  </a:tcPr>
                </a:tc>
              </a:tr>
              <a:tr h="508196">
                <a:tc>
                  <a:txBody>
                    <a:bodyPr/>
                    <a:lstStyle/>
                    <a:p>
                      <a:pPr lvl="0" defTabSz="647700">
                        <a:defRPr>
                          <a:solidFill>
                            <a:srgbClr val="000000"/>
                          </a:solidFill>
                        </a:defRPr>
                      </a:pPr>
                      <a:r>
                        <a:rPr sz="2000">
                          <a:solidFill>
                            <a:srgbClr val="FFFFFF"/>
                          </a:solidFill>
                        </a:rPr>
                        <a:t>REST</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Jersey</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Spring</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Jersey</a:t>
                      </a:r>
                    </a:p>
                  </a:txBody>
                  <a:tcPr marL="50800" marR="50800" marT="50800" marB="50800" anchor="ctr" horzOverflow="overflow">
                    <a:lnL w="12700">
                      <a:miter lim="400000"/>
                    </a:lnL>
                    <a:lnR w="12700">
                      <a:miter lim="400000"/>
                    </a:lnR>
                    <a:lnT w="12700">
                      <a:miter lim="400000"/>
                    </a:lnT>
                    <a:lnB w="12700">
                      <a:miter lim="400000"/>
                    </a:lnB>
                  </a:tcPr>
                </a:tc>
              </a:tr>
              <a:tr h="580587">
                <a:tc>
                  <a:txBody>
                    <a:bodyPr/>
                    <a:lstStyle/>
                    <a:p>
                      <a:pPr lvl="0" defTabSz="647700">
                        <a:defRPr>
                          <a:solidFill>
                            <a:srgbClr val="000000"/>
                          </a:solidFill>
                        </a:defRPr>
                      </a:pPr>
                      <a:r>
                        <a:rPr sz="2000">
                          <a:solidFill>
                            <a:srgbClr val="FFFFFF"/>
                          </a:solidFill>
                        </a:rPr>
                        <a:t>JSON</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Jackson</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Jackson,GSON,json-simple</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Jackson</a:t>
                      </a:r>
                    </a:p>
                  </a:txBody>
                  <a:tcPr marL="50800" marR="50800" marT="50800" marB="50800" anchor="ctr" horzOverflow="overflow">
                    <a:lnL w="12700">
                      <a:miter lim="400000"/>
                    </a:lnL>
                    <a:lnR w="12700">
                      <a:miter lim="400000"/>
                    </a:lnR>
                    <a:lnT w="12700">
                      <a:miter lim="400000"/>
                    </a:lnT>
                    <a:lnB w="12700">
                      <a:miter lim="400000"/>
                    </a:lnB>
                  </a:tcPr>
                </a:tc>
              </a:tr>
              <a:tr h="495705">
                <a:tc>
                  <a:txBody>
                    <a:bodyPr/>
                    <a:lstStyle/>
                    <a:p>
                      <a:pPr lvl="0" defTabSz="647700">
                        <a:defRPr>
                          <a:solidFill>
                            <a:srgbClr val="000000"/>
                          </a:solidFill>
                        </a:defRPr>
                      </a:pPr>
                      <a:r>
                        <a:rPr sz="2000">
                          <a:solidFill>
                            <a:srgbClr val="FFFFFF"/>
                          </a:solidFill>
                        </a:rPr>
                        <a:t>Metrics</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Dropwizard Metrics</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Spring</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Dropwizard Metrics,Codahale Metrics</a:t>
                      </a:r>
                    </a:p>
                  </a:txBody>
                  <a:tcPr marL="50800" marR="50800" marT="50800" marB="50800" anchor="ctr" horzOverflow="overflow">
                    <a:lnL w="12700">
                      <a:miter lim="400000"/>
                    </a:lnL>
                    <a:lnR w="12700">
                      <a:miter lim="400000"/>
                    </a:lnR>
                    <a:lnT w="12700">
                      <a:miter lim="400000"/>
                    </a:lnT>
                    <a:lnB w="12700">
                      <a:miter lim="400000"/>
                    </a:lnB>
                  </a:tcPr>
                </a:tc>
              </a:tr>
              <a:tr h="513480">
                <a:tc>
                  <a:txBody>
                    <a:bodyPr/>
                    <a:lstStyle/>
                    <a:p>
                      <a:pPr lvl="0" defTabSz="647700">
                        <a:defRPr>
                          <a:solidFill>
                            <a:srgbClr val="000000"/>
                          </a:solidFill>
                        </a:defRPr>
                      </a:pPr>
                      <a:r>
                        <a:rPr sz="2000">
                          <a:solidFill>
                            <a:srgbClr val="FFFFFF"/>
                          </a:solidFill>
                        </a:rPr>
                        <a:t>Health Checks</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Dropwizard</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Spring</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Spring</a:t>
                      </a:r>
                    </a:p>
                  </a:txBody>
                  <a:tcPr marL="50800" marR="50800" marT="50800" marB="50800" anchor="ctr" horzOverflow="overflow">
                    <a:lnL w="12700">
                      <a:miter lim="400000"/>
                    </a:lnL>
                    <a:lnR w="12700">
                      <a:miter lim="400000"/>
                    </a:lnR>
                    <a:lnT w="12700">
                      <a:miter lim="400000"/>
                    </a:lnT>
                    <a:lnB w="12700">
                      <a:miter lim="400000"/>
                    </a:lnB>
                  </a:tcPr>
                </a:tc>
              </a:tr>
              <a:tr h="647393">
                <a:tc>
                  <a:txBody>
                    <a:bodyPr/>
                    <a:lstStyle/>
                    <a:p>
                      <a:pPr lvl="0" defTabSz="647700">
                        <a:defRPr>
                          <a:solidFill>
                            <a:srgbClr val="000000"/>
                          </a:solidFill>
                        </a:defRPr>
                      </a:pPr>
                      <a:r>
                        <a:rPr sz="2000">
                          <a:solidFill>
                            <a:srgbClr val="FFFFFF"/>
                          </a:solidFill>
                        </a:rPr>
                        <a:t>Logging</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Logback,slf4j</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Logback,Log4j,Log4j2,slf4j,Apache common-logging</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Logback,Log4j</a:t>
                      </a:r>
                    </a:p>
                  </a:txBody>
                  <a:tcPr marL="50800" marR="50800" marT="50800" marB="50800" anchor="ctr" horzOverflow="overflow">
                    <a:lnL w="12700">
                      <a:miter lim="400000"/>
                    </a:lnL>
                    <a:lnR w="12700">
                      <a:miter lim="400000"/>
                    </a:lnR>
                    <a:lnT w="12700">
                      <a:miter lim="400000"/>
                    </a:lnT>
                    <a:lnB w="12700">
                      <a:miter lim="400000"/>
                    </a:lnB>
                  </a:tcPr>
                </a:tc>
              </a:tr>
              <a:tr h="1623301">
                <a:tc>
                  <a:txBody>
                    <a:bodyPr/>
                    <a:lstStyle/>
                    <a:p>
                      <a:pPr lvl="0" defTabSz="647700">
                        <a:defRPr>
                          <a:solidFill>
                            <a:srgbClr val="000000"/>
                          </a:solidFill>
                        </a:defRPr>
                      </a:pPr>
                      <a:r>
                        <a:rPr sz="2000">
                          <a:solidFill>
                            <a:srgbClr val="FFFFFF"/>
                          </a:solidFill>
                        </a:rPr>
                        <a:t>Official integrations</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Hibernate Validator,Guava,Apache HttpClient,Jersey client,JDBI,Liquibase,Mustache,Freemarker,Joda time</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40+ Official Starter POMs for any purpose</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Spring (core), Jersey, Guava, Tomcat, Grizzly, Hibernate (&amp; Spring Data), Spring Boot, Codahale Metrics</a:t>
                      </a:r>
                    </a:p>
                  </a:txBody>
                  <a:tcPr marL="50800" marR="50800" marT="50800" marB="50800" anchor="ctr" horzOverflow="overflow">
                    <a:lnL w="12700">
                      <a:miter lim="400000"/>
                    </a:lnL>
                    <a:lnR w="12700">
                      <a:miter lim="400000"/>
                    </a:lnR>
                    <a:lnT w="12700">
                      <a:miter lim="400000"/>
                    </a:lnT>
                    <a:lnB w="12700">
                      <a:miter lim="400000"/>
                    </a:lnB>
                  </a:tcPr>
                </a:tc>
              </a:tr>
              <a:tr h="691899">
                <a:tc>
                  <a:txBody>
                    <a:bodyPr/>
                    <a:lstStyle/>
                    <a:p>
                      <a:pPr lvl="0" defTabSz="647700">
                        <a:defRPr>
                          <a:solidFill>
                            <a:srgbClr val="000000"/>
                          </a:solidFill>
                        </a:defRPr>
                      </a:pPr>
                      <a:r>
                        <a:rPr sz="2000">
                          <a:solidFill>
                            <a:srgbClr val="FFFFFF"/>
                          </a:solidFill>
                        </a:rPr>
                        <a:t>Community integrations</a:t>
                      </a:r>
                    </a:p>
                  </a:txBody>
                  <a:tcPr marL="50800" marR="50800" marT="50800" marB="50800" anchor="ctr" horzOverflow="overflow"/>
                </a:tc>
                <a:tc>
                  <a:txBody>
                    <a:bodyPr/>
                    <a:lstStyle/>
                    <a:p>
                      <a:pPr lvl="0" defTabSz="914400">
                        <a:tabLst>
                          <a:tab pos="1282700" algn="l"/>
                        </a:tabLst>
                        <a:defRPr>
                          <a:solidFill>
                            <a:srgbClr val="000000"/>
                          </a:solidFill>
                        </a:defRPr>
                      </a:pPr>
                      <a:r>
                        <a:rPr sz="2000">
                          <a:solidFill>
                            <a:srgbClr val="3D3E3F">
                              <a:alpha val="90000"/>
                            </a:srgbClr>
                          </a:solidFill>
                        </a:rPr>
                        <a:t>Tens of available Integrations,including Spring</a:t>
                      </a:r>
                    </a:p>
                  </a:txBody>
                  <a:tcPr marL="50800" marR="50800" marT="50800" marB="50800" anchor="ctr" horzOverflow="overflow">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a:solidFill>
                            <a:srgbClr val="3D3E3F">
                              <a:alpha val="90000"/>
                            </a:srgbClr>
                          </a:solidFill>
                        </a:rPr>
                        <a:t>4 Community led POMS</a:t>
                      </a:r>
                    </a:p>
                  </a:txBody>
                  <a:tcPr marL="50800" marR="50800" marT="50800" marB="50800" anchor="ctr" horzOverflow="overflow">
                    <a:lnL w="12700">
                      <a:miter lim="400000"/>
                    </a:lnL>
                    <a:lnR w="12700">
                      <a:miter lim="400000"/>
                    </a:lnR>
                    <a:lnT w="12700">
                      <a:miter lim="400000"/>
                    </a:lnT>
                    <a:lnB w="12700">
                      <a:miter lim="400000"/>
                    </a:lnB>
                  </a:tcPr>
                </a:tc>
                <a:tc>
                  <a:txBody>
                    <a:bodyPr/>
                    <a:lstStyle/>
                    <a:p>
                      <a:pPr lvl="0" defTabSz="914400">
                        <a:tabLst>
                          <a:tab pos="1282700" algn="l"/>
                        </a:tabLst>
                        <a:defRPr>
                          <a:solidFill>
                            <a:srgbClr val="000000"/>
                          </a:solidFill>
                        </a:defRPr>
                      </a:pPr>
                      <a:r>
                        <a:rPr sz="2000" dirty="0">
                          <a:solidFill>
                            <a:srgbClr val="3D3E3F">
                              <a:alpha val="90000"/>
                            </a:srgbClr>
                          </a:solidFill>
                        </a:rPr>
                        <a:t>reactive programming, Swagger and more to come</a:t>
                      </a:r>
                    </a:p>
                  </a:txBody>
                  <a:tcPr marL="50800" marR="50800" marT="50800" marB="50800" anchor="ctr"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Microservices开发＋Docker部署：jar的Docker化</a:t>
            </a:r>
          </a:p>
        </p:txBody>
      </p:sp>
      <p:pic>
        <p:nvPicPr>
          <p:cNvPr id="94" name="1-microservice.png"/>
          <p:cNvPicPr/>
          <p:nvPr/>
        </p:nvPicPr>
        <p:blipFill>
          <a:blip r:embed="rId2">
            <a:extLst/>
          </a:blip>
          <a:stretch>
            <a:fillRect/>
          </a:stretch>
        </p:blipFill>
        <p:spPr>
          <a:xfrm>
            <a:off x="1151116" y="2869174"/>
            <a:ext cx="4445001" cy="2861687"/>
          </a:xfrm>
          <a:prstGeom prst="rect">
            <a:avLst/>
          </a:prstGeom>
          <a:ln w="3175">
            <a:miter lim="400000"/>
          </a:ln>
        </p:spPr>
      </p:pic>
      <p:pic>
        <p:nvPicPr>
          <p:cNvPr id="95" name="2-microservice.png"/>
          <p:cNvPicPr/>
          <p:nvPr/>
        </p:nvPicPr>
        <p:blipFill>
          <a:blip r:embed="rId3">
            <a:extLst/>
          </a:blip>
          <a:stretch>
            <a:fillRect/>
          </a:stretch>
        </p:blipFill>
        <p:spPr>
          <a:xfrm>
            <a:off x="7676016" y="2854174"/>
            <a:ext cx="4445001" cy="2861687"/>
          </a:xfrm>
          <a:prstGeom prst="rect">
            <a:avLst/>
          </a:prstGeom>
          <a:ln w="3175">
            <a:miter lim="400000"/>
          </a:ln>
        </p:spPr>
      </p:pic>
      <p:pic>
        <p:nvPicPr>
          <p:cNvPr id="96" name="image21.png"/>
          <p:cNvPicPr/>
          <p:nvPr/>
        </p:nvPicPr>
        <p:blipFill>
          <a:blip r:embed="rId4">
            <a:extLst/>
          </a:blip>
          <a:stretch>
            <a:fillRect/>
          </a:stretch>
        </p:blipFill>
        <p:spPr>
          <a:xfrm>
            <a:off x="7676016" y="6349121"/>
            <a:ext cx="4445001" cy="2861687"/>
          </a:xfrm>
          <a:prstGeom prst="rect">
            <a:avLst/>
          </a:prstGeom>
          <a:ln w="3175">
            <a:miter lim="400000"/>
          </a:ln>
        </p:spPr>
      </p:pic>
      <p:pic>
        <p:nvPicPr>
          <p:cNvPr id="97" name="4-microservice.png"/>
          <p:cNvPicPr/>
          <p:nvPr/>
        </p:nvPicPr>
        <p:blipFill>
          <a:blip r:embed="rId5">
            <a:extLst/>
          </a:blip>
          <a:stretch>
            <a:fillRect/>
          </a:stretch>
        </p:blipFill>
        <p:spPr>
          <a:xfrm>
            <a:off x="1151116" y="6349121"/>
            <a:ext cx="4445001" cy="2861687"/>
          </a:xfrm>
          <a:prstGeom prst="rect">
            <a:avLst/>
          </a:prstGeom>
          <a:ln w="3175">
            <a:miter lim="400000"/>
          </a:ln>
        </p:spPr>
      </p:pic>
      <p:sp>
        <p:nvSpPr>
          <p:cNvPr id="98" name="Shape 98"/>
          <p:cNvSpPr/>
          <p:nvPr/>
        </p:nvSpPr>
        <p:spPr>
          <a:xfrm>
            <a:off x="5637265" y="4300017"/>
            <a:ext cx="2076955" cy="1"/>
          </a:xfrm>
          <a:prstGeom prst="line">
            <a:avLst/>
          </a:prstGeom>
          <a:ln w="25400">
            <a:solidFill>
              <a:srgbClr val="C25756"/>
            </a:solidFill>
            <a:miter lim="400000"/>
            <a:tailEnd type="triangle"/>
          </a:ln>
        </p:spPr>
        <p:txBody>
          <a:bodyPr lIns="0" tIns="0" rIns="0" bIns="0" anchor="ctr"/>
          <a:lstStyle/>
          <a:p>
            <a:pPr lvl="0">
              <a:defRPr sz="3800"/>
            </a:pPr>
            <a:endParaRPr/>
          </a:p>
        </p:txBody>
      </p:sp>
      <p:sp>
        <p:nvSpPr>
          <p:cNvPr id="99" name="Shape 99"/>
          <p:cNvSpPr/>
          <p:nvPr/>
        </p:nvSpPr>
        <p:spPr>
          <a:xfrm flipH="1">
            <a:off x="5587086" y="7779963"/>
            <a:ext cx="2076955" cy="1"/>
          </a:xfrm>
          <a:prstGeom prst="line">
            <a:avLst/>
          </a:prstGeom>
          <a:ln w="25400">
            <a:solidFill>
              <a:srgbClr val="C25756"/>
            </a:solidFill>
            <a:miter lim="400000"/>
            <a:tailEnd type="triangle"/>
          </a:ln>
        </p:spPr>
        <p:txBody>
          <a:bodyPr lIns="0" tIns="0" rIns="0" bIns="0" anchor="ctr"/>
          <a:lstStyle/>
          <a:p>
            <a:pPr lvl="0">
              <a:defRPr sz="3800"/>
            </a:pPr>
            <a:endParaRPr/>
          </a:p>
        </p:txBody>
      </p:sp>
      <p:sp>
        <p:nvSpPr>
          <p:cNvPr id="100" name="Shape 100"/>
          <p:cNvSpPr/>
          <p:nvPr/>
        </p:nvSpPr>
        <p:spPr>
          <a:xfrm>
            <a:off x="9898516" y="5690780"/>
            <a:ext cx="1" cy="683422"/>
          </a:xfrm>
          <a:prstGeom prst="line">
            <a:avLst/>
          </a:prstGeom>
          <a:ln w="25400">
            <a:solidFill>
              <a:srgbClr val="C25756"/>
            </a:solidFill>
            <a:miter lim="400000"/>
            <a:tailEnd type="triangle"/>
          </a:ln>
        </p:spPr>
        <p:txBody>
          <a:bodyPr lIns="0" tIns="0" rIns="0" bIns="0" anchor="ctr"/>
          <a:lstStyle/>
          <a:p>
            <a:pPr lvl="0">
              <a:defRPr sz="3800"/>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lvl1pPr defTabSz="759459">
              <a:defRPr sz="3864">
                <a:effectLst>
                  <a:outerShdw blurRad="35052" dist="46736" dir="3000000" rotWithShape="0">
                    <a:srgbClr val="FFFFFF">
                      <a:alpha val="60000"/>
                    </a:srgbClr>
                  </a:outerShdw>
                </a:effectLst>
              </a:defRPr>
            </a:lvl1pPr>
          </a:lstStyle>
          <a:p>
            <a:pPr lvl="0">
              <a:defRPr sz="1800">
                <a:solidFill>
                  <a:srgbClr val="000000"/>
                </a:solidFill>
                <a:effectLst/>
              </a:defRPr>
            </a:pPr>
            <a:r>
              <a:rPr sz="3864">
                <a:solidFill>
                  <a:srgbClr val="515151"/>
                </a:solidFill>
                <a:effectLst>
                  <a:outerShdw blurRad="35052" dist="46736" dir="3000000" rotWithShape="0">
                    <a:srgbClr val="FFFFFF">
                      <a:alpha val="60000"/>
                    </a:srgbClr>
                  </a:outerShdw>
                </a:effectLst>
              </a:rPr>
              <a:t>Microservices开发＋Docker部署：基础服务部署模式</a:t>
            </a:r>
          </a:p>
        </p:txBody>
      </p:sp>
      <p:sp>
        <p:nvSpPr>
          <p:cNvPr id="103" name="Shape 103"/>
          <p:cNvSpPr>
            <a:spLocks noGrp="1"/>
          </p:cNvSpPr>
          <p:nvPr>
            <p:ph type="body" idx="1"/>
          </p:nvPr>
        </p:nvSpPr>
        <p:spPr>
          <a:xfrm>
            <a:off x="812799" y="3318933"/>
            <a:ext cx="4883481" cy="5621047"/>
          </a:xfrm>
          <a:prstGeom prst="rect">
            <a:avLst/>
          </a:prstGeom>
        </p:spPr>
        <p:txBody>
          <a:bodyPr/>
          <a:lstStyle/>
          <a:p>
            <a:pPr marL="240306" lvl="0" indent="-240306" defTabSz="561340">
              <a:spcBef>
                <a:spcPts val="3100"/>
              </a:spcBef>
              <a:defRPr sz="1800">
                <a:solidFill>
                  <a:srgbClr val="000000"/>
                </a:solidFill>
              </a:defRPr>
            </a:pPr>
            <a:r>
              <a:rPr sz="2176">
                <a:solidFill>
                  <a:srgbClr val="515151"/>
                </a:solidFill>
              </a:rPr>
              <a:t>基于Docker的应用部署-无状态的应用</a:t>
            </a:r>
          </a:p>
          <a:p>
            <a:pPr marL="240306" lvl="0" indent="-240306" defTabSz="561340">
              <a:spcBef>
                <a:spcPts val="3100"/>
              </a:spcBef>
              <a:defRPr sz="1800">
                <a:solidFill>
                  <a:srgbClr val="000000"/>
                </a:solidFill>
              </a:defRPr>
            </a:pPr>
            <a:r>
              <a:rPr sz="2176">
                <a:solidFill>
                  <a:srgbClr val="515151"/>
                </a:solidFill>
              </a:rPr>
              <a:t>Nginx</a:t>
            </a:r>
          </a:p>
          <a:p>
            <a:pPr marL="240306" lvl="0" indent="-240306" defTabSz="561340">
              <a:spcBef>
                <a:spcPts val="3100"/>
              </a:spcBef>
              <a:defRPr sz="1800">
                <a:solidFill>
                  <a:srgbClr val="000000"/>
                </a:solidFill>
              </a:defRPr>
            </a:pPr>
            <a:r>
              <a:rPr sz="2176">
                <a:solidFill>
                  <a:srgbClr val="515151"/>
                </a:solidFill>
              </a:rPr>
              <a:t>Tomcat</a:t>
            </a:r>
          </a:p>
          <a:p>
            <a:pPr marL="240306" lvl="0" indent="-240306" defTabSz="561340">
              <a:spcBef>
                <a:spcPts val="3100"/>
              </a:spcBef>
              <a:defRPr sz="1800">
                <a:solidFill>
                  <a:srgbClr val="000000"/>
                </a:solidFill>
              </a:defRPr>
            </a:pPr>
            <a:r>
              <a:rPr sz="2176">
                <a:solidFill>
                  <a:srgbClr val="515151"/>
                </a:solidFill>
              </a:rPr>
              <a:t>Redis</a:t>
            </a:r>
          </a:p>
          <a:p>
            <a:pPr marL="240306" lvl="0" indent="-240306" defTabSz="561340">
              <a:spcBef>
                <a:spcPts val="3100"/>
              </a:spcBef>
              <a:defRPr sz="1800">
                <a:solidFill>
                  <a:srgbClr val="000000"/>
                </a:solidFill>
              </a:defRPr>
            </a:pPr>
            <a:r>
              <a:rPr sz="2176">
                <a:solidFill>
                  <a:srgbClr val="515151"/>
                </a:solidFill>
              </a:rPr>
              <a:t>Mysql</a:t>
            </a:r>
          </a:p>
          <a:p>
            <a:pPr marL="240306" lvl="0" indent="-240306" defTabSz="561340">
              <a:spcBef>
                <a:spcPts val="3100"/>
              </a:spcBef>
              <a:defRPr sz="1800">
                <a:solidFill>
                  <a:srgbClr val="000000"/>
                </a:solidFill>
              </a:defRPr>
            </a:pPr>
            <a:r>
              <a:rPr sz="2176">
                <a:solidFill>
                  <a:srgbClr val="515151"/>
                </a:solidFill>
              </a:rPr>
              <a:t>Mongo</a:t>
            </a:r>
          </a:p>
          <a:p>
            <a:pPr marL="240306" lvl="0" indent="-240306" defTabSz="561340">
              <a:spcBef>
                <a:spcPts val="3100"/>
              </a:spcBef>
              <a:defRPr sz="1800">
                <a:solidFill>
                  <a:srgbClr val="000000"/>
                </a:solidFill>
              </a:defRPr>
            </a:pPr>
            <a:r>
              <a:rPr sz="2176">
                <a:solidFill>
                  <a:srgbClr val="515151"/>
                </a:solidFill>
              </a:rPr>
              <a:t>Jenkins</a:t>
            </a:r>
          </a:p>
          <a:p>
            <a:pPr marL="240306" lvl="0" indent="-240306" defTabSz="561340">
              <a:spcBef>
                <a:spcPts val="3100"/>
              </a:spcBef>
              <a:defRPr sz="1800">
                <a:solidFill>
                  <a:srgbClr val="000000"/>
                </a:solidFill>
              </a:defRPr>
            </a:pPr>
            <a:r>
              <a:rPr sz="2176">
                <a:solidFill>
                  <a:srgbClr val="515151"/>
                </a:solidFill>
              </a:rPr>
              <a:t>…</a:t>
            </a:r>
          </a:p>
        </p:txBody>
      </p:sp>
      <p:graphicFrame>
        <p:nvGraphicFramePr>
          <p:cNvPr id="104" name="Table 104"/>
          <p:cNvGraphicFramePr/>
          <p:nvPr/>
        </p:nvGraphicFramePr>
        <p:xfrm>
          <a:off x="6264278" y="3386666"/>
          <a:ext cx="5809422" cy="5485578"/>
        </p:xfrm>
        <a:graphic>
          <a:graphicData uri="http://schemas.openxmlformats.org/drawingml/2006/table">
            <a:tbl>
              <a:tblPr firstRow="1" firstCol="1">
                <a:tableStyleId>{33BA23B1-9221-436E-865A-0063620EA4FD}</a:tableStyleId>
              </a:tblPr>
              <a:tblGrid>
                <a:gridCol w="1936474"/>
                <a:gridCol w="1936474"/>
                <a:gridCol w="1936474"/>
              </a:tblGrid>
              <a:tr h="1828526">
                <a:tc>
                  <a:txBody>
                    <a:bodyPr/>
                    <a:lstStyle/>
                    <a:p>
                      <a:pPr lvl="0" defTabSz="647700">
                        <a:defRPr>
                          <a:solidFill>
                            <a:srgbClr val="000000"/>
                          </a:solidFill>
                        </a:defRPr>
                      </a:pPr>
                      <a:r>
                        <a:rPr sz="2800">
                          <a:solidFill>
                            <a:srgbClr val="FFFFFF"/>
                          </a:solidFill>
                        </a:rPr>
                        <a:t>部署代码</a:t>
                      </a:r>
                    </a:p>
                  </a:txBody>
                  <a:tcPr marL="50800" marR="50800" marT="50800" marB="50800" anchor="ctr" horzOverflow="overflow">
                    <a:blipFill rotWithShape="1">
                      <a:blip r:embed="rId2"/>
                      <a:srcRect/>
                      <a:tile tx="0" ty="0" sx="100000" sy="100000" flip="none" algn="tl"/>
                    </a:blipFill>
                  </a:tcPr>
                </a:tc>
                <a:tc>
                  <a:txBody>
                    <a:bodyPr/>
                    <a:lstStyle/>
                    <a:p>
                      <a:pPr lvl="0" defTabSz="647700">
                        <a:defRPr>
                          <a:solidFill>
                            <a:srgbClr val="000000"/>
                          </a:solidFill>
                        </a:defRPr>
                      </a:pPr>
                      <a:r>
                        <a:rPr sz="2800">
                          <a:solidFill>
                            <a:srgbClr val="FFFFFF"/>
                          </a:solidFill>
                        </a:rPr>
                        <a:t>应用程序包
Docker化</a:t>
                      </a:r>
                    </a:p>
                  </a:txBody>
                  <a:tcPr marL="50800" marR="50800" marT="50800" marB="50800" anchor="ctr" horzOverflow="overflow">
                    <a:blipFill rotWithShape="1">
                      <a:blip r:embed="rId2"/>
                      <a:srcRect/>
                      <a:tile tx="0" ty="0" sx="100000" sy="100000" flip="none" algn="tl"/>
                    </a:blipFill>
                  </a:tcPr>
                </a:tc>
                <a:tc>
                  <a:txBody>
                    <a:bodyPr/>
                    <a:lstStyle/>
                    <a:p>
                      <a:pPr lvl="0" defTabSz="647700">
                        <a:defRPr>
                          <a:solidFill>
                            <a:srgbClr val="000000"/>
                          </a:solidFill>
                        </a:defRPr>
                      </a:pPr>
                      <a:r>
                        <a:rPr sz="2800">
                          <a:solidFill>
                            <a:srgbClr val="FFFFFF"/>
                          </a:solidFill>
                        </a:rPr>
                        <a:t>应用
Docker化</a:t>
                      </a:r>
                    </a:p>
                  </a:txBody>
                  <a:tcPr marL="50800" marR="50800" marT="50800" marB="50800" anchor="ctr" horzOverflow="overflow">
                    <a:blipFill rotWithShape="1">
                      <a:blip r:embed="rId2"/>
                      <a:srcRect/>
                      <a:tile tx="0" ty="0" sx="100000" sy="100000" flip="none" algn="tl"/>
                    </a:blipFill>
                  </a:tcPr>
                </a:tc>
              </a:tr>
              <a:tr h="1828526">
                <a:tc>
                  <a:txBody>
                    <a:bodyPr/>
                    <a:lstStyle/>
                    <a:p>
                      <a:pPr lvl="0" defTabSz="647700">
                        <a:defRPr>
                          <a:solidFill>
                            <a:srgbClr val="000000"/>
                          </a:solidFill>
                        </a:defRPr>
                      </a:pPr>
                      <a:r>
                        <a:rPr sz="2800">
                          <a:solidFill>
                            <a:srgbClr val="FFFFFF"/>
                          </a:solidFill>
                        </a:rPr>
                        <a:t>Tomcat</a:t>
                      </a:r>
                    </a:p>
                  </a:txBody>
                  <a:tcPr marL="50800" marR="50800" marT="50800" marB="50800" anchor="ctr" horzOverflow="overflow"/>
                </a:tc>
                <a:tc>
                  <a:txBody>
                    <a:bodyPr/>
                    <a:lstStyle/>
                    <a:p>
                      <a:pPr lvl="0" defTabSz="914400">
                        <a:tabLst>
                          <a:tab pos="1282700" algn="l"/>
                        </a:tabLst>
                        <a:defRPr>
                          <a:solidFill>
                            <a:srgbClr val="000000"/>
                          </a:solidFill>
                        </a:defRPr>
                      </a:pPr>
                      <a:r>
                        <a:rPr sz="2800">
                          <a:solidFill>
                            <a:srgbClr val="3D3E3F">
                              <a:alpha val="90000"/>
                            </a:srgbClr>
                          </a:solidFill>
                        </a:rPr>
                        <a:t>Y</a:t>
                      </a:r>
                    </a:p>
                  </a:txBody>
                  <a:tcPr marL="50800" marR="50800" marT="50800" marB="50800" anchor="ctr" horzOverflow="overflow"/>
                </a:tc>
                <a:tc>
                  <a:txBody>
                    <a:bodyPr/>
                    <a:lstStyle/>
                    <a:p>
                      <a:pPr lvl="0" defTabSz="914400">
                        <a:tabLst>
                          <a:tab pos="1282700" algn="l"/>
                        </a:tabLst>
                        <a:defRPr>
                          <a:solidFill>
                            <a:srgbClr val="000000"/>
                          </a:solidFill>
                        </a:defRPr>
                      </a:pPr>
                      <a:r>
                        <a:rPr sz="2800">
                          <a:solidFill>
                            <a:srgbClr val="3D3E3F">
                              <a:alpha val="90000"/>
                            </a:srgbClr>
                          </a:solidFill>
                        </a:rPr>
                        <a:t>Y</a:t>
                      </a:r>
                    </a:p>
                  </a:txBody>
                  <a:tcPr marL="50800" marR="50800" marT="50800" marB="50800" anchor="ctr" horzOverflow="overflow">
                    <a:lnR w="12700">
                      <a:miter lim="400000"/>
                    </a:lnR>
                  </a:tcPr>
                </a:tc>
              </a:tr>
              <a:tr h="1828526">
                <a:tc>
                  <a:txBody>
                    <a:bodyPr/>
                    <a:lstStyle/>
                    <a:p>
                      <a:pPr lvl="0" defTabSz="647700">
                        <a:defRPr>
                          <a:solidFill>
                            <a:srgbClr val="000000"/>
                          </a:solidFill>
                        </a:defRPr>
                      </a:pPr>
                      <a:r>
                        <a:rPr sz="2800">
                          <a:solidFill>
                            <a:srgbClr val="FFFFFF"/>
                          </a:solidFill>
                        </a:rPr>
                        <a:t>Weblogic</a:t>
                      </a:r>
                    </a:p>
                  </a:txBody>
                  <a:tcPr marL="50800" marR="50800" marT="50800" marB="50800" anchor="ctr" horzOverflow="overflow"/>
                </a:tc>
                <a:tc>
                  <a:txBody>
                    <a:bodyPr/>
                    <a:lstStyle/>
                    <a:p>
                      <a:pPr lvl="0" defTabSz="914400">
                        <a:tabLst>
                          <a:tab pos="1282700" algn="l"/>
                        </a:tabLst>
                        <a:defRPr>
                          <a:solidFill>
                            <a:srgbClr val="000000"/>
                          </a:solidFill>
                        </a:defRPr>
                      </a:pPr>
                      <a:r>
                        <a:rPr sz="2800">
                          <a:solidFill>
                            <a:srgbClr val="3D3E3F">
                              <a:alpha val="90000"/>
                            </a:srgbClr>
                          </a:solidFill>
                        </a:rPr>
                        <a:t>Y</a:t>
                      </a:r>
                    </a:p>
                  </a:txBody>
                  <a:tcPr marL="50800" marR="50800" marT="50800" marB="50800" anchor="ctr" horzOverflow="overflow">
                    <a:lnB w="12700">
                      <a:miter lim="400000"/>
                    </a:lnB>
                  </a:tcPr>
                </a:tc>
                <a:tc>
                  <a:txBody>
                    <a:bodyPr/>
                    <a:lstStyle/>
                    <a:p>
                      <a:pPr lvl="0" defTabSz="914400">
                        <a:tabLst>
                          <a:tab pos="1282700" algn="l"/>
                        </a:tabLst>
                        <a:defRPr>
                          <a:solidFill>
                            <a:srgbClr val="000000"/>
                          </a:solidFill>
                        </a:defRPr>
                      </a:pPr>
                      <a:r>
                        <a:rPr sz="2800">
                          <a:solidFill>
                            <a:srgbClr val="3D3E3F">
                              <a:alpha val="90000"/>
                            </a:srgbClr>
                          </a:solidFill>
                        </a:rPr>
                        <a:t>Y</a:t>
                      </a:r>
                    </a:p>
                  </a:txBody>
                  <a:tcPr marL="50800" marR="50800" marT="50800" marB="50800" anchor="ctr" horzOverflow="overflow">
                    <a:lnR w="12700">
                      <a:miter lim="400000"/>
                    </a:lnR>
                    <a:lnB w="12700">
                      <a:miter lim="400000"/>
                    </a:lnB>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16.5.产品定位.png"/>
          <p:cNvPicPr/>
          <p:nvPr/>
        </p:nvPicPr>
        <p:blipFill>
          <a:blip r:embed="rId3">
            <a:extLst/>
          </a:blip>
          <a:stretch>
            <a:fillRect/>
          </a:stretch>
        </p:blipFill>
        <p:spPr>
          <a:xfrm>
            <a:off x="-25274" y="3044312"/>
            <a:ext cx="13055348" cy="6699917"/>
          </a:xfrm>
          <a:prstGeom prst="rect">
            <a:avLst/>
          </a:prstGeom>
          <a:ln w="3175">
            <a:miter lim="400000"/>
          </a:ln>
        </p:spPr>
      </p:pic>
      <p:sp>
        <p:nvSpPr>
          <p:cNvPr id="107" name="Shape 107"/>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案例-CPOS：产品定位</a:t>
            </a:r>
          </a:p>
        </p:txBody>
      </p:sp>
      <p:pic>
        <p:nvPicPr>
          <p:cNvPr id="108" name="16.1.产品定位.png"/>
          <p:cNvPicPr/>
          <p:nvPr/>
        </p:nvPicPr>
        <p:blipFill>
          <a:blip r:embed="rId4">
            <a:extLst/>
          </a:blip>
          <a:stretch>
            <a:fillRect/>
          </a:stretch>
        </p:blipFill>
        <p:spPr>
          <a:xfrm>
            <a:off x="566674" y="4281859"/>
            <a:ext cx="2709335" cy="2724201"/>
          </a:xfrm>
          <a:prstGeom prst="rect">
            <a:avLst/>
          </a:prstGeom>
          <a:ln w="3175">
            <a:miter lim="400000"/>
          </a:ln>
        </p:spPr>
      </p:pic>
      <p:pic>
        <p:nvPicPr>
          <p:cNvPr id="109" name="16.2.产品定位.png"/>
          <p:cNvPicPr/>
          <p:nvPr/>
        </p:nvPicPr>
        <p:blipFill>
          <a:blip r:embed="rId5">
            <a:extLst/>
          </a:blip>
          <a:stretch>
            <a:fillRect/>
          </a:stretch>
        </p:blipFill>
        <p:spPr>
          <a:xfrm>
            <a:off x="3771317" y="4641889"/>
            <a:ext cx="2709334" cy="2313192"/>
          </a:xfrm>
          <a:prstGeom prst="rect">
            <a:avLst/>
          </a:prstGeom>
          <a:ln w="3175">
            <a:miter lim="400000"/>
          </a:ln>
        </p:spPr>
      </p:pic>
      <p:pic>
        <p:nvPicPr>
          <p:cNvPr id="110" name="16.3.产品定位.png"/>
          <p:cNvPicPr/>
          <p:nvPr/>
        </p:nvPicPr>
        <p:blipFill>
          <a:blip r:embed="rId6">
            <a:extLst/>
          </a:blip>
          <a:stretch>
            <a:fillRect/>
          </a:stretch>
        </p:blipFill>
        <p:spPr>
          <a:xfrm>
            <a:off x="9748959" y="4372017"/>
            <a:ext cx="2709334" cy="2582003"/>
          </a:xfrm>
          <a:prstGeom prst="rect">
            <a:avLst/>
          </a:prstGeom>
          <a:ln w="3175">
            <a:miter lim="400000"/>
          </a:ln>
        </p:spPr>
      </p:pic>
      <p:pic>
        <p:nvPicPr>
          <p:cNvPr id="111" name="16.4.产品定位.png"/>
          <p:cNvPicPr/>
          <p:nvPr/>
        </p:nvPicPr>
        <p:blipFill>
          <a:blip r:embed="rId7">
            <a:extLst/>
          </a:blip>
          <a:stretch>
            <a:fillRect/>
          </a:stretch>
        </p:blipFill>
        <p:spPr>
          <a:xfrm>
            <a:off x="6817266" y="4518453"/>
            <a:ext cx="2709334" cy="2383957"/>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p:cNvSpPr>
          <p:nvPr>
            <p:ph type="title"/>
          </p:nvPr>
        </p:nvSpPr>
        <p:spPr>
          <a:prstGeom prst="rect">
            <a:avLst/>
          </a:prstGeom>
        </p:spPr>
        <p:txBody>
          <a:bodyPr/>
          <a:lstStyle>
            <a:lvl1pPr defTabSz="800735">
              <a:defRPr sz="4074">
                <a:effectLst>
                  <a:outerShdw blurRad="36957" dist="49276" dir="3000000" rotWithShape="0">
                    <a:srgbClr val="FFFFFF">
                      <a:alpha val="60000"/>
                    </a:srgbClr>
                  </a:outerShdw>
                </a:effectLst>
              </a:defRPr>
            </a:lvl1pPr>
          </a:lstStyle>
          <a:p>
            <a:pPr lvl="0">
              <a:defRPr sz="1800">
                <a:solidFill>
                  <a:srgbClr val="000000"/>
                </a:solidFill>
                <a:effectLst/>
              </a:defRPr>
            </a:pPr>
            <a:r>
              <a:rPr sz="4074">
                <a:solidFill>
                  <a:srgbClr val="515151"/>
                </a:solidFill>
                <a:effectLst>
                  <a:outerShdw blurRad="36957" dist="49276" dir="3000000" rotWithShape="0">
                    <a:srgbClr val="FFFFFF">
                      <a:alpha val="60000"/>
                    </a:srgbClr>
                  </a:outerShdw>
                </a:effectLst>
              </a:rPr>
              <a:t>案例-CPOS：设备形态(为不同业态商户量身定制)</a:t>
            </a:r>
          </a:p>
        </p:txBody>
      </p:sp>
      <p:pic>
        <p:nvPicPr>
          <p:cNvPr id="116" name="pasted-image.png"/>
          <p:cNvPicPr/>
          <p:nvPr/>
        </p:nvPicPr>
        <p:blipFill>
          <a:blip r:embed="rId2">
            <a:extLst/>
          </a:blip>
          <a:stretch>
            <a:fillRect/>
          </a:stretch>
        </p:blipFill>
        <p:spPr>
          <a:xfrm>
            <a:off x="1603702" y="2929189"/>
            <a:ext cx="6797442" cy="6372602"/>
          </a:xfrm>
          <a:prstGeom prst="rect">
            <a:avLst/>
          </a:prstGeom>
          <a:ln w="3175">
            <a:miter lim="400000"/>
          </a:ln>
        </p:spPr>
      </p:pic>
      <p:sp>
        <p:nvSpPr>
          <p:cNvPr id="117" name="Shape 117"/>
          <p:cNvSpPr>
            <a:spLocks noGrp="1"/>
          </p:cNvSpPr>
          <p:nvPr>
            <p:ph type="body" idx="1"/>
          </p:nvPr>
        </p:nvSpPr>
        <p:spPr>
          <a:xfrm>
            <a:off x="8714678" y="2941165"/>
            <a:ext cx="2783513" cy="6348650"/>
          </a:xfrm>
          <a:prstGeom prst="rect">
            <a:avLst/>
          </a:prstGeom>
        </p:spPr>
        <p:txBody>
          <a:bodyPr/>
          <a:lstStyle/>
          <a:p>
            <a:pPr marL="257975" lvl="0" indent="-257975" defTabSz="602615">
              <a:spcBef>
                <a:spcPts val="3300"/>
              </a:spcBef>
              <a:defRPr sz="1800">
                <a:solidFill>
                  <a:srgbClr val="000000"/>
                </a:solidFill>
              </a:defRPr>
            </a:pPr>
            <a:r>
              <a:rPr sz="2336">
                <a:solidFill>
                  <a:srgbClr val="515151"/>
                </a:solidFill>
              </a:rPr>
              <a:t>联迪</a:t>
            </a:r>
          </a:p>
          <a:p>
            <a:pPr marL="257975" lvl="0" indent="-257975" defTabSz="602615">
              <a:spcBef>
                <a:spcPts val="3300"/>
              </a:spcBef>
              <a:defRPr sz="1800">
                <a:solidFill>
                  <a:srgbClr val="000000"/>
                </a:solidFill>
              </a:defRPr>
            </a:pPr>
            <a:r>
              <a:rPr sz="2336">
                <a:solidFill>
                  <a:srgbClr val="515151"/>
                </a:solidFill>
              </a:rPr>
              <a:t>升腾</a:t>
            </a:r>
          </a:p>
          <a:p>
            <a:pPr marL="257975" lvl="0" indent="-257975" defTabSz="602615">
              <a:spcBef>
                <a:spcPts val="3300"/>
              </a:spcBef>
              <a:defRPr sz="1800">
                <a:solidFill>
                  <a:srgbClr val="000000"/>
                </a:solidFill>
              </a:defRPr>
            </a:pPr>
            <a:r>
              <a:rPr sz="2336">
                <a:solidFill>
                  <a:srgbClr val="515151"/>
                </a:solidFill>
              </a:rPr>
              <a:t>慧银科技</a:t>
            </a:r>
          </a:p>
          <a:p>
            <a:pPr marL="257975" lvl="0" indent="-257975" defTabSz="602615">
              <a:spcBef>
                <a:spcPts val="3300"/>
              </a:spcBef>
              <a:defRPr sz="1800">
                <a:solidFill>
                  <a:srgbClr val="000000"/>
                </a:solidFill>
              </a:defRPr>
            </a:pPr>
            <a:r>
              <a:rPr sz="2336">
                <a:solidFill>
                  <a:srgbClr val="515151"/>
                </a:solidFill>
              </a:rPr>
              <a:t>优博讯</a:t>
            </a:r>
          </a:p>
          <a:p>
            <a:pPr marL="257975" lvl="0" indent="-257975" defTabSz="602615">
              <a:spcBef>
                <a:spcPts val="3300"/>
              </a:spcBef>
              <a:defRPr sz="1800">
                <a:solidFill>
                  <a:srgbClr val="000000"/>
                </a:solidFill>
              </a:defRPr>
            </a:pPr>
            <a:r>
              <a:rPr sz="2336">
                <a:solidFill>
                  <a:srgbClr val="515151"/>
                </a:solidFill>
              </a:rPr>
              <a:t>世麦智能</a:t>
            </a:r>
          </a:p>
          <a:p>
            <a:pPr marL="257975" lvl="0" indent="-257975" defTabSz="602615">
              <a:spcBef>
                <a:spcPts val="3300"/>
              </a:spcBef>
              <a:defRPr sz="1800">
                <a:solidFill>
                  <a:srgbClr val="000000"/>
                </a:solidFill>
              </a:defRPr>
            </a:pPr>
            <a:r>
              <a:rPr sz="2336">
                <a:solidFill>
                  <a:srgbClr val="515151"/>
                </a:solidFill>
              </a:rPr>
              <a:t>矽鼎科技</a:t>
            </a:r>
          </a:p>
          <a:p>
            <a:pPr marL="257975" lvl="0" indent="-257975" defTabSz="602615">
              <a:spcBef>
                <a:spcPts val="3300"/>
              </a:spcBef>
              <a:defRPr sz="1800">
                <a:solidFill>
                  <a:srgbClr val="000000"/>
                </a:solidFill>
              </a:defRPr>
            </a:pPr>
            <a:r>
              <a:rPr sz="2336">
                <a:solidFill>
                  <a:srgbClr val="515151"/>
                </a:solidFill>
              </a:rPr>
              <a:t>证通电子</a:t>
            </a:r>
          </a:p>
          <a:p>
            <a:pPr marL="257975" lvl="0" indent="-257975" defTabSz="602615">
              <a:spcBef>
                <a:spcPts val="3300"/>
              </a:spcBef>
              <a:defRPr sz="1800">
                <a:solidFill>
                  <a:srgbClr val="000000"/>
                </a:solidFill>
              </a:defRPr>
            </a:pPr>
            <a:r>
              <a:rPr sz="2336">
                <a:solidFill>
                  <a:srgbClr val="515151"/>
                </a:solidFill>
              </a:rPr>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案例-CPOS：MDOP集成</a:t>
            </a:r>
          </a:p>
        </p:txBody>
      </p:sp>
      <p:pic>
        <p:nvPicPr>
          <p:cNvPr id="120" name="18.1.MDOP集成.png"/>
          <p:cNvPicPr/>
          <p:nvPr/>
        </p:nvPicPr>
        <p:blipFill>
          <a:blip r:embed="rId2">
            <a:extLst/>
          </a:blip>
          <a:stretch>
            <a:fillRect/>
          </a:stretch>
        </p:blipFill>
        <p:spPr>
          <a:xfrm>
            <a:off x="674198" y="3367382"/>
            <a:ext cx="8890001" cy="5348429"/>
          </a:xfrm>
          <a:prstGeom prst="rect">
            <a:avLst/>
          </a:prstGeom>
          <a:ln w="3175">
            <a:miter lim="400000"/>
          </a:ln>
        </p:spPr>
      </p:pic>
      <p:pic>
        <p:nvPicPr>
          <p:cNvPr id="121" name="18.2.MDOP集成.png"/>
          <p:cNvPicPr/>
          <p:nvPr/>
        </p:nvPicPr>
        <p:blipFill>
          <a:blip r:embed="rId3">
            <a:extLst/>
          </a:blip>
          <a:stretch>
            <a:fillRect/>
          </a:stretch>
        </p:blipFill>
        <p:spPr>
          <a:xfrm>
            <a:off x="8080510" y="6942467"/>
            <a:ext cx="975361" cy="968588"/>
          </a:xfrm>
          <a:prstGeom prst="rect">
            <a:avLst/>
          </a:prstGeom>
          <a:ln w="3175">
            <a:miter lim="400000"/>
          </a:ln>
        </p:spPr>
      </p:pic>
      <p:pic>
        <p:nvPicPr>
          <p:cNvPr id="122" name="18.3.MDOP集成.png"/>
          <p:cNvPicPr/>
          <p:nvPr/>
        </p:nvPicPr>
        <p:blipFill>
          <a:blip r:embed="rId4">
            <a:extLst/>
          </a:blip>
          <a:stretch>
            <a:fillRect/>
          </a:stretch>
        </p:blipFill>
        <p:spPr>
          <a:xfrm>
            <a:off x="6356014" y="6942467"/>
            <a:ext cx="975361" cy="968588"/>
          </a:xfrm>
          <a:prstGeom prst="rect">
            <a:avLst/>
          </a:prstGeom>
          <a:ln w="3175">
            <a:miter lim="400000"/>
          </a:ln>
        </p:spPr>
      </p:pic>
      <p:pic>
        <p:nvPicPr>
          <p:cNvPr id="123" name="18.4.MDOP集成.png"/>
          <p:cNvPicPr/>
          <p:nvPr/>
        </p:nvPicPr>
        <p:blipFill>
          <a:blip r:embed="rId5">
            <a:extLst/>
          </a:blip>
          <a:stretch>
            <a:fillRect/>
          </a:stretch>
        </p:blipFill>
        <p:spPr>
          <a:xfrm>
            <a:off x="1116796" y="6942467"/>
            <a:ext cx="975361" cy="968588"/>
          </a:xfrm>
          <a:prstGeom prst="rect">
            <a:avLst/>
          </a:prstGeom>
          <a:ln w="3175">
            <a:miter lim="400000"/>
          </a:ln>
        </p:spPr>
      </p:pic>
      <p:pic>
        <p:nvPicPr>
          <p:cNvPr id="124" name="18.5.MDOP集成.png"/>
          <p:cNvPicPr/>
          <p:nvPr/>
        </p:nvPicPr>
        <p:blipFill>
          <a:blip r:embed="rId6">
            <a:extLst/>
          </a:blip>
          <a:stretch>
            <a:fillRect/>
          </a:stretch>
        </p:blipFill>
        <p:spPr>
          <a:xfrm>
            <a:off x="2841292" y="6942467"/>
            <a:ext cx="975361" cy="968588"/>
          </a:xfrm>
          <a:prstGeom prst="rect">
            <a:avLst/>
          </a:prstGeom>
          <a:ln w="3175">
            <a:miter lim="400000"/>
          </a:ln>
        </p:spPr>
      </p:pic>
      <p:pic>
        <p:nvPicPr>
          <p:cNvPr id="125" name="18.6.MDOP集成.png"/>
          <p:cNvPicPr/>
          <p:nvPr/>
        </p:nvPicPr>
        <p:blipFill>
          <a:blip r:embed="rId7">
            <a:extLst/>
          </a:blip>
          <a:stretch>
            <a:fillRect/>
          </a:stretch>
        </p:blipFill>
        <p:spPr>
          <a:xfrm>
            <a:off x="4598653" y="6942467"/>
            <a:ext cx="975361" cy="968588"/>
          </a:xfrm>
          <a:prstGeom prst="rect">
            <a:avLst/>
          </a:prstGeom>
          <a:ln w="3175">
            <a:miter lim="400000"/>
          </a:ln>
        </p:spPr>
      </p:pic>
      <p:pic>
        <p:nvPicPr>
          <p:cNvPr id="126" name="18.7.MDOP集成.png"/>
          <p:cNvPicPr/>
          <p:nvPr/>
        </p:nvPicPr>
        <p:blipFill>
          <a:blip r:embed="rId8">
            <a:extLst/>
          </a:blip>
          <a:stretch>
            <a:fillRect/>
          </a:stretch>
        </p:blipFill>
        <p:spPr>
          <a:xfrm>
            <a:off x="1116796" y="3755854"/>
            <a:ext cx="975361" cy="985416"/>
          </a:xfrm>
          <a:prstGeom prst="rect">
            <a:avLst/>
          </a:prstGeom>
          <a:ln w="3175">
            <a:miter lim="400000"/>
          </a:ln>
        </p:spPr>
      </p:pic>
      <p:sp>
        <p:nvSpPr>
          <p:cNvPr id="127" name="Shape 127"/>
          <p:cNvSpPr>
            <a:spLocks noGrp="1"/>
          </p:cNvSpPr>
          <p:nvPr>
            <p:ph type="body" idx="1"/>
          </p:nvPr>
        </p:nvSpPr>
        <p:spPr>
          <a:xfrm>
            <a:off x="9805007" y="3383772"/>
            <a:ext cx="2491776" cy="5315649"/>
          </a:xfrm>
          <a:prstGeom prst="rect">
            <a:avLst/>
          </a:prstGeom>
        </p:spPr>
        <p:txBody>
          <a:bodyPr/>
          <a:lstStyle/>
          <a:p>
            <a:pPr marL="250907" lvl="0" indent="-250907" defTabSz="586104">
              <a:spcBef>
                <a:spcPts val="3200"/>
              </a:spcBef>
              <a:buClrTx/>
              <a:defRPr sz="1800">
                <a:solidFill>
                  <a:srgbClr val="000000"/>
                </a:solidFill>
              </a:defRPr>
            </a:pPr>
            <a:r>
              <a:rPr sz="2272">
                <a:solidFill>
                  <a:srgbClr val="515151"/>
                </a:solidFill>
              </a:rPr>
              <a:t>机具监控</a:t>
            </a:r>
          </a:p>
          <a:p>
            <a:pPr marL="250907" lvl="0" indent="-250907" defTabSz="586104">
              <a:spcBef>
                <a:spcPts val="3200"/>
              </a:spcBef>
              <a:buClrTx/>
              <a:defRPr sz="1800">
                <a:solidFill>
                  <a:srgbClr val="000000"/>
                </a:solidFill>
              </a:defRPr>
            </a:pPr>
            <a:r>
              <a:rPr sz="2272">
                <a:solidFill>
                  <a:srgbClr val="515151"/>
                </a:solidFill>
              </a:rPr>
              <a:t>应用中心</a:t>
            </a:r>
          </a:p>
          <a:p>
            <a:pPr marL="250907" lvl="0" indent="-250907" defTabSz="586104">
              <a:spcBef>
                <a:spcPts val="3200"/>
              </a:spcBef>
              <a:buClrTx/>
              <a:defRPr sz="1800">
                <a:solidFill>
                  <a:srgbClr val="000000"/>
                </a:solidFill>
              </a:defRPr>
            </a:pPr>
            <a:r>
              <a:rPr sz="2272">
                <a:solidFill>
                  <a:srgbClr val="515151"/>
                </a:solidFill>
              </a:rPr>
              <a:t>银行卡支付</a:t>
            </a:r>
          </a:p>
          <a:p>
            <a:pPr marL="250907" lvl="0" indent="-250907" defTabSz="586104">
              <a:spcBef>
                <a:spcPts val="3200"/>
              </a:spcBef>
              <a:buClrTx/>
              <a:defRPr sz="1800">
                <a:solidFill>
                  <a:srgbClr val="000000"/>
                </a:solidFill>
              </a:defRPr>
            </a:pPr>
            <a:r>
              <a:rPr sz="2272">
                <a:solidFill>
                  <a:srgbClr val="515151"/>
                </a:solidFill>
              </a:rPr>
              <a:t>快捷支付</a:t>
            </a:r>
          </a:p>
          <a:p>
            <a:pPr marL="250907" lvl="0" indent="-250907" defTabSz="586104">
              <a:spcBef>
                <a:spcPts val="3200"/>
              </a:spcBef>
              <a:buClrTx/>
              <a:defRPr sz="1800">
                <a:solidFill>
                  <a:srgbClr val="000000"/>
                </a:solidFill>
              </a:defRPr>
            </a:pPr>
            <a:r>
              <a:rPr sz="2272">
                <a:solidFill>
                  <a:srgbClr val="515151"/>
                </a:solidFill>
              </a:rPr>
              <a:t>增值服务</a:t>
            </a:r>
          </a:p>
          <a:p>
            <a:pPr marL="250907" lvl="0" indent="-250907" defTabSz="586104">
              <a:spcBef>
                <a:spcPts val="3200"/>
              </a:spcBef>
              <a:buClrTx/>
              <a:defRPr sz="1800">
                <a:solidFill>
                  <a:srgbClr val="000000"/>
                </a:solidFill>
              </a:defRPr>
            </a:pPr>
            <a:r>
              <a:rPr sz="2272">
                <a:solidFill>
                  <a:srgbClr val="515151"/>
                </a:solidFill>
              </a:rPr>
              <a:t>搜狗输入法</a:t>
            </a:r>
          </a:p>
          <a:p>
            <a:pPr marL="250907" lvl="0" indent="-250907" defTabSz="586104">
              <a:spcBef>
                <a:spcPts val="3200"/>
              </a:spcBef>
              <a:buClrTx/>
              <a:defRPr sz="1800">
                <a:solidFill>
                  <a:srgbClr val="000000"/>
                </a:solidFill>
              </a:defRPr>
            </a:pPr>
            <a:r>
              <a:rPr sz="2272">
                <a:solidFill>
                  <a:srgbClr val="515151"/>
                </a:solidFill>
              </a:rPr>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案例-CPOS：开放体系</a:t>
            </a:r>
          </a:p>
        </p:txBody>
      </p:sp>
      <p:sp>
        <p:nvSpPr>
          <p:cNvPr id="130" name="Shape 130"/>
          <p:cNvSpPr>
            <a:spLocks noGrp="1"/>
          </p:cNvSpPr>
          <p:nvPr>
            <p:ph type="body" idx="1"/>
          </p:nvPr>
        </p:nvSpPr>
        <p:spPr>
          <a:xfrm>
            <a:off x="812799" y="6559528"/>
            <a:ext cx="11379202" cy="1026606"/>
          </a:xfrm>
          <a:prstGeom prst="rect">
            <a:avLst/>
          </a:prstGeom>
        </p:spPr>
        <p:txBody>
          <a:bodyPr/>
          <a:lstStyle>
            <a:lvl1pPr marL="314551" indent="-314551" defTabSz="602615">
              <a:spcBef>
                <a:spcPts val="4000"/>
              </a:spcBef>
              <a:defRPr sz="2774"/>
            </a:lvl1pPr>
          </a:lstStyle>
          <a:p>
            <a:pPr lvl="0">
              <a:defRPr sz="1800">
                <a:solidFill>
                  <a:srgbClr val="000000"/>
                </a:solidFill>
              </a:defRPr>
            </a:pPr>
            <a:r>
              <a:rPr sz="2774">
                <a:solidFill>
                  <a:srgbClr val="515151"/>
                </a:solidFill>
              </a:rPr>
              <a:t>视觉规范、交互设计规范、应用开发规范、SDK、示例程序、模拟器、人工技术支持</a:t>
            </a:r>
          </a:p>
        </p:txBody>
      </p:sp>
      <p:sp>
        <p:nvSpPr>
          <p:cNvPr id="131" name="Shape 131"/>
          <p:cNvSpPr/>
          <p:nvPr/>
        </p:nvSpPr>
        <p:spPr>
          <a:xfrm>
            <a:off x="986234" y="3893143"/>
            <a:ext cx="2106507" cy="1422401"/>
          </a:xfrm>
          <a:prstGeom prst="roundRect">
            <a:avLst>
              <a:gd name="adj" fmla="val 13884"/>
            </a:avLst>
          </a:prstGeom>
          <a:blipFill>
            <a:blip r:embed="rId2"/>
          </a:blipFill>
          <a:ln w="3175">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800" dirty="0">
                <a:solidFill>
                  <a:srgbClr val="FFFFFF"/>
                </a:solidFill>
              </a:rPr>
              <a:t>开发者</a:t>
            </a:r>
          </a:p>
          <a:p>
            <a:pPr lvl="0">
              <a:defRPr sz="1800">
                <a:solidFill>
                  <a:srgbClr val="000000"/>
                </a:solidFill>
              </a:defRPr>
            </a:pPr>
            <a:r>
              <a:rPr sz="3800" dirty="0" smtClean="0">
                <a:solidFill>
                  <a:srgbClr val="FFFFFF"/>
                </a:solidFill>
              </a:rPr>
              <a:t>注册</a:t>
            </a:r>
            <a:endParaRPr sz="3800" dirty="0">
              <a:solidFill>
                <a:srgbClr val="FFFFFF"/>
              </a:solidFill>
            </a:endParaRPr>
          </a:p>
        </p:txBody>
      </p:sp>
      <p:sp>
        <p:nvSpPr>
          <p:cNvPr id="132" name="Shape 132"/>
          <p:cNvSpPr/>
          <p:nvPr/>
        </p:nvSpPr>
        <p:spPr>
          <a:xfrm>
            <a:off x="4038922" y="3893143"/>
            <a:ext cx="2032001" cy="1422401"/>
          </a:xfrm>
          <a:prstGeom prst="roundRect">
            <a:avLst>
              <a:gd name="adj" fmla="val 13393"/>
            </a:avLst>
          </a:prstGeom>
          <a:blipFill>
            <a:blip r:embed="rId2"/>
          </a:blipFill>
          <a:ln w="3175">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800">
                <a:solidFill>
                  <a:srgbClr val="FFFFFF"/>
                </a:solidFill>
              </a:rPr>
              <a:t>APP</a:t>
            </a:r>
          </a:p>
          <a:p>
            <a:pPr lvl="0">
              <a:defRPr sz="1800">
                <a:solidFill>
                  <a:srgbClr val="000000"/>
                </a:solidFill>
              </a:defRPr>
            </a:pPr>
            <a:r>
              <a:rPr sz="3800">
                <a:solidFill>
                  <a:srgbClr val="FFFFFF"/>
                </a:solidFill>
              </a:rPr>
              <a:t>开发</a:t>
            </a:r>
          </a:p>
        </p:txBody>
      </p:sp>
      <p:sp>
        <p:nvSpPr>
          <p:cNvPr id="133" name="Shape 133"/>
          <p:cNvSpPr/>
          <p:nvPr/>
        </p:nvSpPr>
        <p:spPr>
          <a:xfrm>
            <a:off x="7017103" y="3893143"/>
            <a:ext cx="2032001" cy="1422401"/>
          </a:xfrm>
          <a:prstGeom prst="roundRect">
            <a:avLst>
              <a:gd name="adj" fmla="val 13393"/>
            </a:avLst>
          </a:prstGeom>
          <a:blipFill>
            <a:blip r:embed="rId2"/>
          </a:blipFill>
          <a:ln w="3175">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800">
                <a:solidFill>
                  <a:srgbClr val="FFFFFF"/>
                </a:solidFill>
              </a:rPr>
              <a:t>APP</a:t>
            </a:r>
          </a:p>
          <a:p>
            <a:pPr lvl="0">
              <a:defRPr sz="1800">
                <a:solidFill>
                  <a:srgbClr val="000000"/>
                </a:solidFill>
              </a:defRPr>
            </a:pPr>
            <a:r>
              <a:rPr sz="3800">
                <a:solidFill>
                  <a:srgbClr val="FFFFFF"/>
                </a:solidFill>
              </a:rPr>
              <a:t>审核</a:t>
            </a:r>
          </a:p>
        </p:txBody>
      </p:sp>
      <p:sp>
        <p:nvSpPr>
          <p:cNvPr id="134" name="Shape 134"/>
          <p:cNvSpPr/>
          <p:nvPr/>
        </p:nvSpPr>
        <p:spPr>
          <a:xfrm>
            <a:off x="9986564" y="3893143"/>
            <a:ext cx="2032002" cy="1422401"/>
          </a:xfrm>
          <a:prstGeom prst="roundRect">
            <a:avLst>
              <a:gd name="adj" fmla="val 13393"/>
            </a:avLst>
          </a:prstGeom>
          <a:blipFill>
            <a:blip r:embed="rId2"/>
          </a:blipFill>
          <a:ln w="3175">
            <a:miter lim="400000"/>
          </a:ln>
          <a:extLst>
            <a:ext uri="{C572A759-6A51-4108-AA02-DFA0A04FC94B}">
              <ma14:wrappingTextBoxFlag xmlns:ma14="http://schemas.microsoft.com/office/mac/drawingml/2011/main" val="1"/>
            </a:ext>
          </a:extLst>
        </p:spPr>
        <p:txBody>
          <a:bodyPr lIns="0" tIns="0" rIns="0" bIns="0" anchor="ctr"/>
          <a:lstStyle/>
          <a:p>
            <a:pPr lvl="0">
              <a:defRPr sz="1800">
                <a:solidFill>
                  <a:srgbClr val="000000"/>
                </a:solidFill>
              </a:defRPr>
            </a:pPr>
            <a:r>
              <a:rPr sz="3800">
                <a:solidFill>
                  <a:srgbClr val="FFFFFF"/>
                </a:solidFill>
              </a:rPr>
              <a:t>上架</a:t>
            </a:r>
          </a:p>
          <a:p>
            <a:pPr lvl="0">
              <a:defRPr sz="1800">
                <a:solidFill>
                  <a:srgbClr val="000000"/>
                </a:solidFill>
              </a:defRPr>
            </a:pPr>
            <a:r>
              <a:rPr sz="3800">
                <a:solidFill>
                  <a:srgbClr val="FFFFFF"/>
                </a:solidFill>
              </a:rPr>
              <a:t>使用</a:t>
            </a:r>
          </a:p>
        </p:txBody>
      </p:sp>
      <p:sp>
        <p:nvSpPr>
          <p:cNvPr id="135" name="Shape 135"/>
          <p:cNvSpPr/>
          <p:nvPr/>
        </p:nvSpPr>
        <p:spPr>
          <a:xfrm>
            <a:off x="3100709" y="4630475"/>
            <a:ext cx="930245" cy="1"/>
          </a:xfrm>
          <a:prstGeom prst="line">
            <a:avLst/>
          </a:prstGeom>
          <a:ln w="25400">
            <a:solidFill>
              <a:srgbClr val="3D3E3F"/>
            </a:solidFill>
            <a:miter lim="400000"/>
            <a:tailEnd type="triangle"/>
          </a:ln>
        </p:spPr>
        <p:txBody>
          <a:bodyPr lIns="0" tIns="0" rIns="0" bIns="0" anchor="ctr"/>
          <a:lstStyle/>
          <a:p>
            <a:pPr lvl="0">
              <a:defRPr sz="3800"/>
            </a:pPr>
            <a:endParaRPr/>
          </a:p>
        </p:txBody>
      </p:sp>
      <p:sp>
        <p:nvSpPr>
          <p:cNvPr id="136" name="Shape 136"/>
          <p:cNvSpPr/>
          <p:nvPr/>
        </p:nvSpPr>
        <p:spPr>
          <a:xfrm>
            <a:off x="6033891" y="4570476"/>
            <a:ext cx="1004751" cy="1"/>
          </a:xfrm>
          <a:prstGeom prst="line">
            <a:avLst/>
          </a:prstGeom>
          <a:ln w="25400">
            <a:solidFill>
              <a:srgbClr val="3D3E3F"/>
            </a:solidFill>
            <a:miter lim="400000"/>
            <a:tailEnd type="triangle"/>
          </a:ln>
        </p:spPr>
        <p:txBody>
          <a:bodyPr lIns="0" tIns="0" rIns="0" bIns="0" anchor="ctr"/>
          <a:lstStyle/>
          <a:p>
            <a:pPr lvl="0">
              <a:defRPr sz="3800"/>
            </a:pPr>
            <a:endParaRPr/>
          </a:p>
        </p:txBody>
      </p:sp>
      <p:sp>
        <p:nvSpPr>
          <p:cNvPr id="137" name="Shape 137"/>
          <p:cNvSpPr/>
          <p:nvPr/>
        </p:nvSpPr>
        <p:spPr>
          <a:xfrm>
            <a:off x="9021260" y="4570476"/>
            <a:ext cx="1004751" cy="1"/>
          </a:xfrm>
          <a:prstGeom prst="line">
            <a:avLst/>
          </a:prstGeom>
          <a:ln w="25400">
            <a:solidFill>
              <a:srgbClr val="3D3E3F"/>
            </a:solidFill>
            <a:miter lim="400000"/>
            <a:tailEnd type="triangle"/>
          </a:ln>
        </p:spPr>
        <p:txBody>
          <a:bodyPr lIns="0" tIns="0" rIns="0" bIns="0" anchor="ctr"/>
          <a:lstStyle/>
          <a:p>
            <a:pPr lvl="0">
              <a:defRPr sz="3800"/>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pPr lvl="0">
              <a:defRPr sz="1800">
                <a:solidFill>
                  <a:srgbClr val="000000"/>
                </a:solidFill>
                <a:effectLst/>
              </a:defRPr>
            </a:pPr>
            <a:r>
              <a:rPr sz="7200">
                <a:solidFill>
                  <a:srgbClr val="515151"/>
                </a:solidFill>
                <a:effectLst>
                  <a:outerShdw blurRad="38100" dist="50800" dir="3000000" rotWithShape="0">
                    <a:srgbClr val="FFFFFF">
                      <a:alpha val="60000"/>
                    </a:srgbClr>
                  </a:outerShdw>
                </a:effectLst>
              </a:rPr>
              <a:t>大纲</a:t>
            </a:r>
          </a:p>
        </p:txBody>
      </p:sp>
      <p:sp>
        <p:nvSpPr>
          <p:cNvPr id="39" name="Shape 39"/>
          <p:cNvSpPr>
            <a:spLocks noGrp="1"/>
          </p:cNvSpPr>
          <p:nvPr>
            <p:ph type="body" idx="1"/>
          </p:nvPr>
        </p:nvSpPr>
        <p:spPr>
          <a:prstGeom prst="rect">
            <a:avLst/>
          </a:prstGeom>
        </p:spPr>
        <p:txBody>
          <a:bodyPr/>
          <a:lstStyle/>
          <a:p>
            <a:pPr marL="288698" lvl="0" indent="-288698" defTabSz="553084">
              <a:spcBef>
                <a:spcPts val="3700"/>
              </a:spcBef>
              <a:defRPr sz="1800">
                <a:solidFill>
                  <a:srgbClr val="000000"/>
                </a:solidFill>
              </a:defRPr>
            </a:pPr>
            <a:r>
              <a:rPr sz="2546">
                <a:solidFill>
                  <a:srgbClr val="515151"/>
                </a:solidFill>
              </a:rPr>
              <a:t>银行也需要Docker</a:t>
            </a:r>
          </a:p>
          <a:p>
            <a:pPr marL="288698" lvl="0" indent="-288698" defTabSz="553084">
              <a:spcBef>
                <a:spcPts val="3700"/>
              </a:spcBef>
              <a:defRPr sz="1800">
                <a:solidFill>
                  <a:srgbClr val="000000"/>
                </a:solidFill>
              </a:defRPr>
            </a:pPr>
            <a:r>
              <a:rPr sz="2546">
                <a:solidFill>
                  <a:srgbClr val="515151"/>
                </a:solidFill>
              </a:rPr>
              <a:t>移动设备开放平台MDOP</a:t>
            </a:r>
          </a:p>
          <a:p>
            <a:pPr marL="288698" lvl="0" indent="-288698" defTabSz="553084">
              <a:spcBef>
                <a:spcPts val="3700"/>
              </a:spcBef>
              <a:defRPr sz="1800">
                <a:solidFill>
                  <a:srgbClr val="000000"/>
                </a:solidFill>
              </a:defRPr>
            </a:pPr>
            <a:r>
              <a:rPr sz="2546">
                <a:solidFill>
                  <a:srgbClr val="515151"/>
                </a:solidFill>
              </a:rPr>
              <a:t>Microservices开发＋Docker部署</a:t>
            </a:r>
          </a:p>
          <a:p>
            <a:pPr marL="288698" lvl="0" indent="-288698" defTabSz="553084">
              <a:spcBef>
                <a:spcPts val="3700"/>
              </a:spcBef>
              <a:defRPr sz="1800">
                <a:solidFill>
                  <a:srgbClr val="000000"/>
                </a:solidFill>
              </a:defRPr>
            </a:pPr>
            <a:r>
              <a:rPr sz="2546">
                <a:solidFill>
                  <a:srgbClr val="515151"/>
                </a:solidFill>
              </a:rPr>
              <a:t>案例-CPOS</a:t>
            </a:r>
          </a:p>
          <a:p>
            <a:pPr marL="288698" lvl="0" indent="-288698" defTabSz="553084">
              <a:spcBef>
                <a:spcPts val="3700"/>
              </a:spcBef>
              <a:defRPr sz="1800">
                <a:solidFill>
                  <a:srgbClr val="000000"/>
                </a:solidFill>
              </a:defRPr>
            </a:pPr>
            <a:r>
              <a:rPr sz="2546">
                <a:solidFill>
                  <a:srgbClr val="515151"/>
                </a:solidFill>
              </a:rPr>
              <a:t>未来计划</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案例-CPOS：中国民生银行CPOS合作伙伴大会</a:t>
            </a:r>
          </a:p>
        </p:txBody>
      </p:sp>
      <p:sp>
        <p:nvSpPr>
          <p:cNvPr id="140" name="Shape 140"/>
          <p:cNvSpPr>
            <a:spLocks noGrp="1"/>
          </p:cNvSpPr>
          <p:nvPr>
            <p:ph type="body" idx="1"/>
          </p:nvPr>
        </p:nvSpPr>
        <p:spPr>
          <a:xfrm>
            <a:off x="812799" y="7263872"/>
            <a:ext cx="11379202" cy="2285778"/>
          </a:xfrm>
          <a:prstGeom prst="rect">
            <a:avLst/>
          </a:prstGeom>
        </p:spPr>
        <p:txBody>
          <a:bodyPr/>
          <a:lstStyle/>
          <a:p>
            <a:pPr marL="0" lvl="0" indent="0" defTabSz="330200">
              <a:spcBef>
                <a:spcPts val="2200"/>
              </a:spcBef>
              <a:buClrTx/>
              <a:buSzTx/>
              <a:buNone/>
              <a:defRPr sz="1800">
                <a:solidFill>
                  <a:srgbClr val="000000"/>
                </a:solidFill>
              </a:defRPr>
            </a:pPr>
            <a:r>
              <a:rPr sz="1520">
                <a:solidFill>
                  <a:srgbClr val="515151"/>
                </a:solidFill>
              </a:rPr>
              <a:t>民生银行定于6月18日召开CPOS第一届合作伙伴大会以及民生银行和腾讯以及大洋百货集团联合推出的智慧商场解决方案的媒体会。</a:t>
            </a:r>
          </a:p>
          <a:p>
            <a:pPr marL="0" lvl="0" indent="0" defTabSz="330200">
              <a:spcBef>
                <a:spcPts val="2200"/>
              </a:spcBef>
              <a:buClrTx/>
              <a:buSzTx/>
              <a:buNone/>
              <a:defRPr sz="1800">
                <a:solidFill>
                  <a:srgbClr val="000000"/>
                </a:solidFill>
              </a:defRPr>
            </a:pPr>
            <a:r>
              <a:rPr sz="1520" b="1">
                <a:solidFill>
                  <a:srgbClr val="515151"/>
                </a:solidFill>
              </a:rPr>
              <a:t>会议城市：</a:t>
            </a:r>
            <a:r>
              <a:rPr sz="1520">
                <a:solidFill>
                  <a:srgbClr val="515151"/>
                </a:solidFill>
              </a:rPr>
              <a:t>武汉</a:t>
            </a:r>
          </a:p>
          <a:p>
            <a:pPr marL="0" lvl="0" indent="0" defTabSz="330200">
              <a:spcBef>
                <a:spcPts val="2200"/>
              </a:spcBef>
              <a:buClrTx/>
              <a:buSzTx/>
              <a:buNone/>
              <a:defRPr sz="1800">
                <a:solidFill>
                  <a:srgbClr val="000000"/>
                </a:solidFill>
              </a:defRPr>
            </a:pPr>
            <a:r>
              <a:rPr sz="1520" b="1">
                <a:solidFill>
                  <a:srgbClr val="515151"/>
                </a:solidFill>
              </a:rPr>
              <a:t>会议议程：</a:t>
            </a:r>
            <a:r>
              <a:rPr sz="1520">
                <a:solidFill>
                  <a:srgbClr val="515151"/>
                </a:solidFill>
              </a:rPr>
              <a:t>CPOS产品介绍，CPOS的机具合作策略介绍，开发者合作策略介绍以及业务推广策略介绍；腾讯手Q钱包等主要合作伙伴的合作模式介绍；CPOS典型应用场景介绍以及沙龙活动。</a:t>
            </a:r>
          </a:p>
          <a:p>
            <a:pPr marL="0" lvl="0" indent="0" defTabSz="330200">
              <a:spcBef>
                <a:spcPts val="2200"/>
              </a:spcBef>
              <a:buClrTx/>
              <a:buSzTx/>
              <a:buNone/>
              <a:defRPr sz="1800">
                <a:solidFill>
                  <a:srgbClr val="000000"/>
                </a:solidFill>
              </a:defRPr>
            </a:pPr>
            <a:r>
              <a:rPr sz="1520" b="1">
                <a:solidFill>
                  <a:srgbClr val="515151"/>
                </a:solidFill>
              </a:rPr>
              <a:t>6月18日，期待与您的会面。</a:t>
            </a:r>
          </a:p>
        </p:txBody>
      </p:sp>
      <p:pic>
        <p:nvPicPr>
          <p:cNvPr id="141" name="pasted-image.png"/>
          <p:cNvPicPr/>
          <p:nvPr/>
        </p:nvPicPr>
        <p:blipFill>
          <a:blip r:embed="rId2">
            <a:extLst/>
          </a:blip>
          <a:stretch>
            <a:fillRect/>
          </a:stretch>
        </p:blipFill>
        <p:spPr>
          <a:xfrm>
            <a:off x="1422400" y="3014052"/>
            <a:ext cx="10160000" cy="4206876"/>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未来计划</a:t>
            </a:r>
          </a:p>
        </p:txBody>
      </p:sp>
      <p:sp>
        <p:nvSpPr>
          <p:cNvPr id="144" name="Shape 144"/>
          <p:cNvSpPr>
            <a:spLocks noGrp="1"/>
          </p:cNvSpPr>
          <p:nvPr>
            <p:ph type="body" idx="1"/>
          </p:nvPr>
        </p:nvSpPr>
        <p:spPr>
          <a:prstGeom prst="rect">
            <a:avLst/>
          </a:prstGeom>
        </p:spPr>
        <p:txBody>
          <a:bodyPr/>
          <a:lstStyle/>
          <a:p>
            <a:pPr marL="240306" lvl="0" indent="-240306" defTabSz="561340">
              <a:spcBef>
                <a:spcPts val="3100"/>
              </a:spcBef>
              <a:defRPr sz="1800">
                <a:solidFill>
                  <a:srgbClr val="000000"/>
                </a:solidFill>
              </a:defRPr>
            </a:pPr>
            <a:r>
              <a:rPr sz="2176">
                <a:solidFill>
                  <a:srgbClr val="515151"/>
                </a:solidFill>
              </a:rPr>
              <a:t>6年银行系统开发经验，一直从事软件开发和产品研发工作。先后在Java技术支持组、创新研发组工作。2013～2014年参与内部自主Java开发平台Tesla建设，至今已支持行内各业务条线近50个系统的研发。</a:t>
            </a:r>
          </a:p>
          <a:p>
            <a:pPr marL="240306" lvl="0" indent="-240306" defTabSz="561340">
              <a:spcBef>
                <a:spcPts val="3100"/>
              </a:spcBef>
              <a:defRPr sz="1800">
                <a:solidFill>
                  <a:srgbClr val="000000"/>
                </a:solidFill>
              </a:defRPr>
            </a:pPr>
            <a:r>
              <a:rPr sz="2176">
                <a:solidFill>
                  <a:srgbClr val="515151"/>
                </a:solidFill>
              </a:rPr>
              <a:t>发布移动设备开放平台公有云。</a:t>
            </a:r>
          </a:p>
          <a:p>
            <a:pPr marL="240306" lvl="0" indent="-240306" defTabSz="561340">
              <a:spcBef>
                <a:spcPts val="3100"/>
              </a:spcBef>
              <a:defRPr sz="1800">
                <a:solidFill>
                  <a:srgbClr val="000000"/>
                </a:solidFill>
              </a:defRPr>
            </a:pPr>
            <a:r>
              <a:rPr sz="2176">
                <a:solidFill>
                  <a:srgbClr val="515151"/>
                </a:solidFill>
              </a:rPr>
              <a:t>《智能硬件开放平台实践-软件篇》、《智能硬件开放平台实践-硬件篇》、《智能硬件通讯技术实践》书籍正在编写中</a:t>
            </a:r>
          </a:p>
        </p:txBody>
      </p:sp>
      <p:pic>
        <p:nvPicPr>
          <p:cNvPr id="145" name="1260565874.jpg"/>
          <p:cNvPicPr/>
          <p:nvPr/>
        </p:nvPicPr>
        <p:blipFill>
          <a:blip r:embed="rId2">
            <a:extLst/>
          </a:blip>
          <a:stretch>
            <a:fillRect/>
          </a:stretch>
        </p:blipFill>
        <p:spPr>
          <a:xfrm>
            <a:off x="7022786" y="3373120"/>
            <a:ext cx="4179148" cy="4172374"/>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p:nvPr/>
        </p:nvSpPr>
        <p:spPr>
          <a:xfrm>
            <a:off x="1273386" y="5913120"/>
            <a:ext cx="10464802" cy="562187"/>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spAutoFit/>
          </a:bodyPr>
          <a:lstStyle>
            <a:lvl1pPr>
              <a:tabLst>
                <a:tab pos="1282700" algn="l"/>
              </a:tabLst>
              <a:defRPr sz="2800" i="1"/>
            </a:lvl1pPr>
          </a:lstStyle>
          <a:p>
            <a:pPr lvl="0" defTabSz="914400">
              <a:defRPr sz="1800" i="0">
                <a:solidFill>
                  <a:srgbClr val="000000"/>
                </a:solidFill>
              </a:defRPr>
            </a:pPr>
            <a:r>
              <a:rPr sz="2800" i="1">
                <a:solidFill>
                  <a:srgbClr val="515151"/>
                </a:solidFill>
              </a:rPr>
              <a:t>–比尔·盖茨</a:t>
            </a:r>
          </a:p>
        </p:txBody>
      </p:sp>
      <p:sp>
        <p:nvSpPr>
          <p:cNvPr id="148" name="Shape 148"/>
          <p:cNvSpPr/>
          <p:nvPr/>
        </p:nvSpPr>
        <p:spPr>
          <a:xfrm>
            <a:off x="1273386" y="3980179"/>
            <a:ext cx="10464802" cy="1400388"/>
          </a:xfrm>
          <a:prstGeom prst="rect">
            <a:avLst/>
          </a:prstGeom>
          <a:ln w="3175">
            <a:miter lim="400000"/>
          </a:ln>
          <a:extLst>
            <a:ext uri="{C572A759-6A51-4108-AA02-DFA0A04FC94B}">
              <ma14:wrappingTextBoxFlag xmlns:ma14="http://schemas.microsoft.com/office/mac/drawingml/2011/main" val="1"/>
            </a:ext>
          </a:extLst>
        </p:spPr>
        <p:txBody>
          <a:bodyPr lIns="0" tIns="0" rIns="0" bIns="0" anchor="ctr">
            <a:spAutoFit/>
          </a:bodyPr>
          <a:lstStyle>
            <a:lvl1pPr>
              <a:spcBef>
                <a:spcPts val="3400"/>
              </a:spcBef>
              <a:tabLst>
                <a:tab pos="1282700" algn="l"/>
              </a:tabLst>
              <a:defRPr sz="3800"/>
            </a:lvl1pPr>
          </a:lstStyle>
          <a:p>
            <a:pPr lvl="0" defTabSz="914400">
              <a:defRPr sz="1800">
                <a:solidFill>
                  <a:srgbClr val="000000"/>
                </a:solidFill>
              </a:defRPr>
            </a:pPr>
            <a:r>
              <a:rPr sz="3800">
                <a:solidFill>
                  <a:srgbClr val="515151"/>
                </a:solidFill>
              </a:rPr>
              <a:t>“传统商业银行将成为21 世纪灭绝的恐龙，但前提是它们不能对电子化做出改变。”</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银行也需要Docker：开发运维面临的问题</a:t>
            </a:r>
          </a:p>
        </p:txBody>
      </p:sp>
      <p:pic>
        <p:nvPicPr>
          <p:cNvPr id="42" name="开发的问题.png"/>
          <p:cNvPicPr/>
          <p:nvPr/>
        </p:nvPicPr>
        <p:blipFill>
          <a:blip r:embed="rId3">
            <a:extLst/>
          </a:blip>
          <a:stretch>
            <a:fillRect/>
          </a:stretch>
        </p:blipFill>
        <p:spPr>
          <a:xfrm>
            <a:off x="756572" y="2955913"/>
            <a:ext cx="6350001" cy="6350001"/>
          </a:xfrm>
          <a:prstGeom prst="rect">
            <a:avLst/>
          </a:prstGeom>
          <a:ln w="3175">
            <a:miter lim="400000"/>
          </a:ln>
        </p:spPr>
      </p:pic>
      <p:sp>
        <p:nvSpPr>
          <p:cNvPr id="43" name="Shape 43"/>
          <p:cNvSpPr>
            <a:spLocks noGrp="1"/>
          </p:cNvSpPr>
          <p:nvPr>
            <p:ph type="body" idx="1"/>
          </p:nvPr>
        </p:nvSpPr>
        <p:spPr>
          <a:xfrm>
            <a:off x="7283853" y="2966078"/>
            <a:ext cx="4898480" cy="6329672"/>
          </a:xfrm>
          <a:prstGeom prst="rect">
            <a:avLst/>
          </a:prstGeom>
        </p:spPr>
        <p:txBody>
          <a:bodyPr/>
          <a:lstStyle/>
          <a:p>
            <a:pPr marL="254441" lvl="0" indent="-254441" defTabSz="594360">
              <a:spcBef>
                <a:spcPts val="3300"/>
              </a:spcBef>
              <a:buClrTx/>
              <a:defRPr sz="1800">
                <a:solidFill>
                  <a:srgbClr val="000000"/>
                </a:solidFill>
              </a:defRPr>
            </a:pPr>
            <a:r>
              <a:rPr sz="2304">
                <a:solidFill>
                  <a:srgbClr val="515151"/>
                </a:solidFill>
              </a:rPr>
              <a:t>环境部署周期长</a:t>
            </a:r>
          </a:p>
          <a:p>
            <a:pPr marL="254441" lvl="0" indent="-254441" defTabSz="594360">
              <a:spcBef>
                <a:spcPts val="3300"/>
              </a:spcBef>
              <a:buClrTx/>
              <a:defRPr sz="1800">
                <a:solidFill>
                  <a:srgbClr val="000000"/>
                </a:solidFill>
              </a:defRPr>
            </a:pPr>
            <a:r>
              <a:rPr sz="2304">
                <a:solidFill>
                  <a:srgbClr val="515151"/>
                </a:solidFill>
              </a:rPr>
              <a:t>版本管理较复杂</a:t>
            </a:r>
          </a:p>
          <a:p>
            <a:pPr marL="254441" lvl="0" indent="-254441" defTabSz="594360">
              <a:spcBef>
                <a:spcPts val="3300"/>
              </a:spcBef>
              <a:buClrTx/>
              <a:defRPr sz="1800">
                <a:solidFill>
                  <a:srgbClr val="000000"/>
                </a:solidFill>
              </a:defRPr>
            </a:pPr>
            <a:r>
              <a:rPr sz="2304">
                <a:solidFill>
                  <a:srgbClr val="515151"/>
                </a:solidFill>
              </a:rPr>
              <a:t>版本发布周期长</a:t>
            </a:r>
          </a:p>
          <a:p>
            <a:pPr marL="254441" lvl="0" indent="-254441" defTabSz="594360">
              <a:spcBef>
                <a:spcPts val="3300"/>
              </a:spcBef>
              <a:buClrTx/>
              <a:defRPr sz="1800">
                <a:solidFill>
                  <a:srgbClr val="000000"/>
                </a:solidFill>
              </a:defRPr>
            </a:pPr>
            <a:r>
              <a:rPr sz="2304">
                <a:solidFill>
                  <a:srgbClr val="515151"/>
                </a:solidFill>
              </a:rPr>
              <a:t>试错成本高</a:t>
            </a:r>
          </a:p>
          <a:p>
            <a:pPr marL="254441" lvl="0" indent="-254441" defTabSz="594360">
              <a:spcBef>
                <a:spcPts val="3300"/>
              </a:spcBef>
              <a:buClrTx/>
              <a:defRPr sz="1800">
                <a:solidFill>
                  <a:srgbClr val="000000"/>
                </a:solidFill>
              </a:defRPr>
            </a:pPr>
            <a:r>
              <a:rPr sz="2304">
                <a:solidFill>
                  <a:srgbClr val="515151"/>
                </a:solidFill>
              </a:rPr>
              <a:t>无法规模化运维</a:t>
            </a:r>
          </a:p>
          <a:p>
            <a:pPr marL="254441" lvl="0" indent="-254441" defTabSz="594360">
              <a:spcBef>
                <a:spcPts val="3300"/>
              </a:spcBef>
              <a:buClrTx/>
              <a:defRPr sz="1800">
                <a:solidFill>
                  <a:srgbClr val="000000"/>
                </a:solidFill>
              </a:defRPr>
            </a:pPr>
            <a:r>
              <a:rPr sz="2304">
                <a:solidFill>
                  <a:srgbClr val="515151"/>
                </a:solidFill>
              </a:rPr>
              <a:t>运维成本价较高效率低</a:t>
            </a:r>
          </a:p>
          <a:p>
            <a:pPr marL="254441" lvl="0" indent="-254441" defTabSz="594360">
              <a:spcBef>
                <a:spcPts val="3300"/>
              </a:spcBef>
              <a:buClrTx/>
              <a:defRPr sz="1800">
                <a:solidFill>
                  <a:srgbClr val="000000"/>
                </a:solidFill>
              </a:defRPr>
            </a:pPr>
            <a:r>
              <a:rPr sz="2304">
                <a:solidFill>
                  <a:srgbClr val="515151"/>
                </a:solidFill>
              </a:rPr>
              <a:t>沟通效率低/沟通成本高</a:t>
            </a:r>
          </a:p>
          <a:p>
            <a:pPr marL="254441" lvl="0" indent="-254441" defTabSz="594360">
              <a:spcBef>
                <a:spcPts val="3300"/>
              </a:spcBef>
              <a:buClrTx/>
              <a:defRPr sz="1800">
                <a:solidFill>
                  <a:srgbClr val="000000"/>
                </a:solidFill>
              </a:defRPr>
            </a:pPr>
            <a:r>
              <a:rPr sz="2304">
                <a:solidFill>
                  <a:srgbClr val="515151"/>
                </a:solidFill>
              </a:rPr>
              <a:t>资源利用率低</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银行也需要Docker：PAAS平台系统架构</a:t>
            </a:r>
          </a:p>
        </p:txBody>
      </p:sp>
      <p:pic>
        <p:nvPicPr>
          <p:cNvPr id="48" name="4.PAAS平台系统架构.png"/>
          <p:cNvPicPr/>
          <p:nvPr/>
        </p:nvPicPr>
        <p:blipFill>
          <a:blip r:embed="rId3">
            <a:extLst/>
          </a:blip>
          <a:stretch>
            <a:fillRect/>
          </a:stretch>
        </p:blipFill>
        <p:spPr>
          <a:xfrm>
            <a:off x="1739900" y="2848678"/>
            <a:ext cx="9525000" cy="6514346"/>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银行也需要Docker：PAAS平台服务</a:t>
            </a:r>
          </a:p>
        </p:txBody>
      </p:sp>
      <p:pic>
        <p:nvPicPr>
          <p:cNvPr id="53" name="5.PASS平台服务.png"/>
          <p:cNvPicPr/>
          <p:nvPr/>
        </p:nvPicPr>
        <p:blipFill>
          <a:blip r:embed="rId2">
            <a:extLst/>
          </a:blip>
          <a:stretch>
            <a:fillRect/>
          </a:stretch>
        </p:blipFill>
        <p:spPr>
          <a:xfrm>
            <a:off x="406399" y="2977978"/>
            <a:ext cx="12192002" cy="5292652"/>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银行也需要Docker：部署逻辑视图</a:t>
            </a:r>
          </a:p>
        </p:txBody>
      </p:sp>
      <p:pic>
        <p:nvPicPr>
          <p:cNvPr id="56" name="6.部署逻辑视图.png"/>
          <p:cNvPicPr/>
          <p:nvPr/>
        </p:nvPicPr>
        <p:blipFill>
          <a:blip r:embed="rId3">
            <a:extLst/>
          </a:blip>
          <a:stretch>
            <a:fillRect/>
          </a:stretch>
        </p:blipFill>
        <p:spPr>
          <a:xfrm>
            <a:off x="1739900" y="2960754"/>
            <a:ext cx="9525000" cy="6541750"/>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银行也需要Docker：部署物理视图</a:t>
            </a:r>
          </a:p>
        </p:txBody>
      </p:sp>
      <p:pic>
        <p:nvPicPr>
          <p:cNvPr id="61" name="7.部署物理视图.png"/>
          <p:cNvPicPr/>
          <p:nvPr/>
        </p:nvPicPr>
        <p:blipFill>
          <a:blip r:embed="rId2">
            <a:extLst/>
          </a:blip>
          <a:stretch>
            <a:fillRect/>
          </a:stretch>
        </p:blipFill>
        <p:spPr>
          <a:xfrm>
            <a:off x="787400" y="3050999"/>
            <a:ext cx="11430000" cy="6147488"/>
          </a:xfrm>
          <a:prstGeom prst="rect">
            <a:avLst/>
          </a:prstGeom>
          <a:ln w="3175">
            <a:miter lim="400000"/>
          </a:ln>
        </p:spPr>
      </p:pic>
      <p:sp>
        <p:nvSpPr>
          <p:cNvPr id="62" name="Shape 62"/>
          <p:cNvSpPr/>
          <p:nvPr/>
        </p:nvSpPr>
        <p:spPr>
          <a:xfrm>
            <a:off x="1534136" y="3261620"/>
            <a:ext cx="4565966" cy="1400388"/>
          </a:xfrm>
          <a:prstGeom prst="rect">
            <a:avLst/>
          </a:prstGeom>
          <a:blipFill>
            <a:blip r:embed="rId3"/>
          </a:blipFill>
          <a:ln w="3175">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solidFill>
                  <a:srgbClr val="000000"/>
                </a:solidFill>
              </a:defRPr>
            </a:pPr>
            <a:r>
              <a:rPr sz="3800">
                <a:solidFill>
                  <a:srgbClr val="FFFFFF"/>
                </a:solidFill>
              </a:rPr>
              <a:t>初始规模约100台</a:t>
            </a:r>
          </a:p>
          <a:p>
            <a:pPr lvl="0">
              <a:defRPr sz="1800">
                <a:solidFill>
                  <a:srgbClr val="000000"/>
                </a:solidFill>
              </a:defRPr>
            </a:pPr>
            <a:r>
              <a:rPr sz="3800">
                <a:solidFill>
                  <a:srgbClr val="FFFFFF"/>
                </a:solidFill>
              </a:rPr>
              <a:t>采用网络冗余策略</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移动设备开放平台MDOP：金融设备规模</a:t>
            </a:r>
          </a:p>
        </p:txBody>
      </p:sp>
      <p:sp>
        <p:nvSpPr>
          <p:cNvPr id="65" name="Shape 65"/>
          <p:cNvSpPr>
            <a:spLocks noGrp="1"/>
          </p:cNvSpPr>
          <p:nvPr>
            <p:ph type="body" idx="1"/>
          </p:nvPr>
        </p:nvSpPr>
        <p:spPr>
          <a:xfrm>
            <a:off x="6383866" y="2948778"/>
            <a:ext cx="5723468" cy="6551033"/>
          </a:xfrm>
          <a:prstGeom prst="rect">
            <a:avLst/>
          </a:prstGeom>
        </p:spPr>
        <p:txBody>
          <a:bodyPr/>
          <a:lstStyle/>
          <a:p>
            <a:pPr marL="265043" lvl="0" indent="-265043" defTabSz="619125">
              <a:spcBef>
                <a:spcPts val="3400"/>
              </a:spcBef>
              <a:defRPr sz="1800">
                <a:solidFill>
                  <a:srgbClr val="000000"/>
                </a:solidFill>
              </a:defRPr>
            </a:pPr>
            <a:r>
              <a:rPr sz="2400">
                <a:solidFill>
                  <a:srgbClr val="515151"/>
                </a:solidFill>
              </a:rPr>
              <a:t>营业网点：1000+</a:t>
            </a:r>
          </a:p>
          <a:p>
            <a:pPr marL="265043" lvl="0" indent="-265043" defTabSz="619125">
              <a:spcBef>
                <a:spcPts val="3400"/>
              </a:spcBef>
              <a:defRPr sz="1800">
                <a:solidFill>
                  <a:srgbClr val="000000"/>
                </a:solidFill>
              </a:defRPr>
            </a:pPr>
            <a:r>
              <a:rPr sz="2400">
                <a:solidFill>
                  <a:srgbClr val="515151"/>
                </a:solidFill>
              </a:rPr>
              <a:t>自助银行：6000+</a:t>
            </a:r>
          </a:p>
          <a:p>
            <a:pPr marL="265043" lvl="0" indent="-265043" defTabSz="619125">
              <a:spcBef>
                <a:spcPts val="3400"/>
              </a:spcBef>
              <a:defRPr sz="1800">
                <a:solidFill>
                  <a:srgbClr val="000000"/>
                </a:solidFill>
              </a:defRPr>
            </a:pPr>
            <a:r>
              <a:rPr sz="2400">
                <a:solidFill>
                  <a:srgbClr val="515151"/>
                </a:solidFill>
              </a:rPr>
              <a:t>ATM：3w+</a:t>
            </a:r>
          </a:p>
          <a:p>
            <a:pPr marL="265043" lvl="0" indent="-265043" defTabSz="619125">
              <a:spcBef>
                <a:spcPts val="3400"/>
              </a:spcBef>
              <a:defRPr sz="1800">
                <a:solidFill>
                  <a:srgbClr val="000000"/>
                </a:solidFill>
              </a:defRPr>
            </a:pPr>
            <a:r>
              <a:rPr sz="2400">
                <a:solidFill>
                  <a:srgbClr val="515151"/>
                </a:solidFill>
              </a:rPr>
              <a:t>POS：40w+</a:t>
            </a:r>
          </a:p>
          <a:p>
            <a:pPr marL="265043" lvl="0" indent="-265043" defTabSz="619125">
              <a:spcBef>
                <a:spcPts val="3400"/>
              </a:spcBef>
              <a:defRPr sz="1800">
                <a:solidFill>
                  <a:srgbClr val="000000"/>
                </a:solidFill>
              </a:defRPr>
            </a:pPr>
            <a:r>
              <a:rPr sz="2400">
                <a:solidFill>
                  <a:srgbClr val="515151"/>
                </a:solidFill>
              </a:rPr>
              <a:t>PAD：2w+</a:t>
            </a:r>
          </a:p>
          <a:p>
            <a:pPr marL="265043" lvl="0" indent="-265043" defTabSz="619125">
              <a:spcBef>
                <a:spcPts val="3400"/>
              </a:spcBef>
              <a:defRPr sz="1800">
                <a:solidFill>
                  <a:srgbClr val="000000"/>
                </a:solidFill>
              </a:defRPr>
            </a:pPr>
            <a:r>
              <a:rPr sz="2400">
                <a:solidFill>
                  <a:srgbClr val="515151"/>
                </a:solidFill>
              </a:rPr>
              <a:t>MIT：1w+</a:t>
            </a:r>
          </a:p>
          <a:p>
            <a:pPr marL="265043" lvl="0" indent="-265043" defTabSz="619125">
              <a:spcBef>
                <a:spcPts val="3400"/>
              </a:spcBef>
              <a:defRPr sz="1800">
                <a:solidFill>
                  <a:srgbClr val="000000"/>
                </a:solidFill>
              </a:defRPr>
            </a:pPr>
            <a:r>
              <a:rPr sz="2400">
                <a:solidFill>
                  <a:srgbClr val="515151"/>
                </a:solidFill>
              </a:rPr>
              <a:t>VTM：1w+</a:t>
            </a:r>
          </a:p>
          <a:p>
            <a:pPr marL="265043" lvl="0" indent="-265043" defTabSz="619125">
              <a:spcBef>
                <a:spcPts val="3400"/>
              </a:spcBef>
              <a:defRPr sz="1800">
                <a:solidFill>
                  <a:srgbClr val="000000"/>
                </a:solidFill>
              </a:defRPr>
            </a:pPr>
            <a:r>
              <a:rPr sz="2400">
                <a:solidFill>
                  <a:srgbClr val="515151"/>
                </a:solidFill>
              </a:rPr>
              <a:t>微视窗：1w+</a:t>
            </a:r>
          </a:p>
        </p:txBody>
      </p:sp>
      <p:pic>
        <p:nvPicPr>
          <p:cNvPr id="66" name="ATM.jpg"/>
          <p:cNvPicPr/>
          <p:nvPr/>
        </p:nvPicPr>
        <p:blipFill>
          <a:blip r:embed="rId2">
            <a:extLst/>
          </a:blip>
          <a:stretch>
            <a:fillRect/>
          </a:stretch>
        </p:blipFill>
        <p:spPr>
          <a:xfrm>
            <a:off x="626966" y="2822543"/>
            <a:ext cx="2032001" cy="1527156"/>
          </a:xfrm>
          <a:prstGeom prst="rect">
            <a:avLst/>
          </a:prstGeom>
          <a:ln w="3175">
            <a:miter lim="400000"/>
          </a:ln>
        </p:spPr>
      </p:pic>
      <p:pic>
        <p:nvPicPr>
          <p:cNvPr id="67" name="POS.png"/>
          <p:cNvPicPr/>
          <p:nvPr/>
        </p:nvPicPr>
        <p:blipFill>
          <a:blip r:embed="rId3">
            <a:extLst/>
          </a:blip>
          <a:stretch>
            <a:fillRect/>
          </a:stretch>
        </p:blipFill>
        <p:spPr>
          <a:xfrm>
            <a:off x="3321833" y="2749257"/>
            <a:ext cx="2032001" cy="1673728"/>
          </a:xfrm>
          <a:prstGeom prst="rect">
            <a:avLst/>
          </a:prstGeom>
          <a:ln w="3175">
            <a:miter lim="400000"/>
          </a:ln>
        </p:spPr>
      </p:pic>
      <p:pic>
        <p:nvPicPr>
          <p:cNvPr id="68" name="MIT.jpg"/>
          <p:cNvPicPr/>
          <p:nvPr/>
        </p:nvPicPr>
        <p:blipFill>
          <a:blip r:embed="rId4">
            <a:extLst/>
          </a:blip>
          <a:stretch>
            <a:fillRect/>
          </a:stretch>
        </p:blipFill>
        <p:spPr>
          <a:xfrm>
            <a:off x="626966" y="4464549"/>
            <a:ext cx="2032001" cy="1518459"/>
          </a:xfrm>
          <a:prstGeom prst="rect">
            <a:avLst/>
          </a:prstGeom>
          <a:ln w="3175">
            <a:miter lim="400000"/>
          </a:ln>
        </p:spPr>
      </p:pic>
      <p:pic>
        <p:nvPicPr>
          <p:cNvPr id="69" name="CPOS.jpg"/>
          <p:cNvPicPr/>
          <p:nvPr/>
        </p:nvPicPr>
        <p:blipFill>
          <a:blip r:embed="rId5">
            <a:extLst/>
          </a:blip>
          <a:stretch>
            <a:fillRect/>
          </a:stretch>
        </p:blipFill>
        <p:spPr>
          <a:xfrm>
            <a:off x="3321833" y="4439889"/>
            <a:ext cx="2032001" cy="1466179"/>
          </a:xfrm>
          <a:prstGeom prst="rect">
            <a:avLst/>
          </a:prstGeom>
          <a:ln w="3175">
            <a:miter lim="400000"/>
          </a:ln>
        </p:spPr>
      </p:pic>
      <p:pic>
        <p:nvPicPr>
          <p:cNvPr id="70" name="PAD.jpg"/>
          <p:cNvPicPr/>
          <p:nvPr/>
        </p:nvPicPr>
        <p:blipFill>
          <a:blip r:embed="rId6">
            <a:extLst/>
          </a:blip>
          <a:stretch>
            <a:fillRect/>
          </a:stretch>
        </p:blipFill>
        <p:spPr>
          <a:xfrm>
            <a:off x="626966" y="6101512"/>
            <a:ext cx="2032001" cy="1524001"/>
          </a:xfrm>
          <a:prstGeom prst="rect">
            <a:avLst/>
          </a:prstGeom>
          <a:ln w="3175">
            <a:miter lim="400000"/>
          </a:ln>
        </p:spPr>
      </p:pic>
      <p:pic>
        <p:nvPicPr>
          <p:cNvPr id="71" name="VTM.png"/>
          <p:cNvPicPr/>
          <p:nvPr/>
        </p:nvPicPr>
        <p:blipFill>
          <a:blip r:embed="rId7">
            <a:extLst/>
          </a:blip>
          <a:stretch>
            <a:fillRect/>
          </a:stretch>
        </p:blipFill>
        <p:spPr>
          <a:xfrm>
            <a:off x="3321833" y="5999172"/>
            <a:ext cx="2032001" cy="2053885"/>
          </a:xfrm>
          <a:prstGeom prst="rect">
            <a:avLst/>
          </a:prstGeom>
          <a:ln w="3175">
            <a:miter lim="400000"/>
          </a:ln>
        </p:spPr>
      </p:pic>
      <p:pic>
        <p:nvPicPr>
          <p:cNvPr id="72" name="微视窗.png"/>
          <p:cNvPicPr/>
          <p:nvPr/>
        </p:nvPicPr>
        <p:blipFill>
          <a:blip r:embed="rId8">
            <a:extLst/>
          </a:blip>
          <a:stretch>
            <a:fillRect/>
          </a:stretch>
        </p:blipFill>
        <p:spPr>
          <a:xfrm>
            <a:off x="626966" y="7919195"/>
            <a:ext cx="2032001" cy="1588586"/>
          </a:xfrm>
          <a:prstGeom prst="rect">
            <a:avLst/>
          </a:prstGeom>
          <a:ln w="3175">
            <a:miter lim="400000"/>
          </a:ln>
        </p:spPr>
      </p:pic>
      <p:pic>
        <p:nvPicPr>
          <p:cNvPr id="73" name="cpos-mp.png"/>
          <p:cNvPicPr/>
          <p:nvPr/>
        </p:nvPicPr>
        <p:blipFill>
          <a:blip r:embed="rId9">
            <a:extLst/>
          </a:blip>
          <a:stretch>
            <a:fillRect/>
          </a:stretch>
        </p:blipFill>
        <p:spPr>
          <a:xfrm>
            <a:off x="3321833" y="8146160"/>
            <a:ext cx="2032001" cy="1524001"/>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lvl1pPr>
              <a:defRPr sz="4200"/>
            </a:lvl1pPr>
          </a:lstStyle>
          <a:p>
            <a:pPr lvl="0">
              <a:defRPr sz="1800">
                <a:solidFill>
                  <a:srgbClr val="000000"/>
                </a:solidFill>
                <a:effectLst/>
              </a:defRPr>
            </a:pPr>
            <a:r>
              <a:rPr sz="4200">
                <a:solidFill>
                  <a:srgbClr val="515151"/>
                </a:solidFill>
                <a:effectLst>
                  <a:outerShdw blurRad="38100" dist="50800" dir="3000000" rotWithShape="0">
                    <a:srgbClr val="FFFFFF">
                      <a:alpha val="60000"/>
                    </a:srgbClr>
                  </a:outerShdw>
                </a:effectLst>
              </a:rPr>
              <a:t>移动设备开放平台MDOP：逻辑结构</a:t>
            </a:r>
          </a:p>
        </p:txBody>
      </p:sp>
      <p:pic>
        <p:nvPicPr>
          <p:cNvPr id="76" name="MDOP-逻辑结构.png"/>
          <p:cNvPicPr/>
          <p:nvPr/>
        </p:nvPicPr>
        <p:blipFill>
          <a:blip r:embed="rId2">
            <a:extLst/>
          </a:blip>
          <a:stretch>
            <a:fillRect/>
          </a:stretch>
        </p:blipFill>
        <p:spPr>
          <a:xfrm>
            <a:off x="1739900" y="2869005"/>
            <a:ext cx="9525000" cy="6680953"/>
          </a:xfrm>
          <a:prstGeom prst="rect">
            <a:avLst/>
          </a:prstGeom>
          <a:ln w="3175">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Formal">
  <a:themeElements>
    <a:clrScheme name="Formal">
      <a:dk1>
        <a:srgbClr val="515151"/>
      </a:dk1>
      <a:lt1>
        <a:srgbClr val="002951"/>
      </a:lt1>
      <a:dk2>
        <a:srgbClr val="53585F"/>
      </a:dk2>
      <a:lt2>
        <a:srgbClr val="DCDEE0"/>
      </a:lt2>
      <a:accent1>
        <a:srgbClr val="6789BA"/>
      </a:accent1>
      <a:accent2>
        <a:srgbClr val="77965C"/>
      </a:accent2>
      <a:accent3>
        <a:srgbClr val="E3B43D"/>
      </a:accent3>
      <a:accent4>
        <a:srgbClr val="D77B43"/>
      </a:accent4>
      <a:accent5>
        <a:srgbClr val="C25756"/>
      </a:accent5>
      <a:accent6>
        <a:srgbClr val="876390"/>
      </a:accent6>
      <a:hlink>
        <a:srgbClr val="0000FF"/>
      </a:hlink>
      <a:folHlink>
        <a:srgbClr val="FF00FF"/>
      </a:folHlink>
    </a:clrScheme>
    <a:fontScheme name="Formal">
      <a:majorFont>
        <a:latin typeface="Cochin"/>
        <a:ea typeface="Cochin"/>
        <a:cs typeface="Cochin"/>
      </a:majorFont>
      <a:minorFont>
        <a:latin typeface="Cochin"/>
        <a:ea typeface="Cochin"/>
        <a:cs typeface="Cochin"/>
      </a:minorFont>
    </a:fontScheme>
    <a:fmtScheme name="Fo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3D3E3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515151"/>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ormal">
  <a:themeElements>
    <a:clrScheme name="Formal">
      <a:dk1>
        <a:srgbClr val="000000"/>
      </a:dk1>
      <a:lt1>
        <a:srgbClr val="FFFFFF"/>
      </a:lt1>
      <a:dk2>
        <a:srgbClr val="53585F"/>
      </a:dk2>
      <a:lt2>
        <a:srgbClr val="DCDEE0"/>
      </a:lt2>
      <a:accent1>
        <a:srgbClr val="6789BA"/>
      </a:accent1>
      <a:accent2>
        <a:srgbClr val="77965C"/>
      </a:accent2>
      <a:accent3>
        <a:srgbClr val="E3B43D"/>
      </a:accent3>
      <a:accent4>
        <a:srgbClr val="D77B43"/>
      </a:accent4>
      <a:accent5>
        <a:srgbClr val="C25756"/>
      </a:accent5>
      <a:accent6>
        <a:srgbClr val="876390"/>
      </a:accent6>
      <a:hlink>
        <a:srgbClr val="0000FF"/>
      </a:hlink>
      <a:folHlink>
        <a:srgbClr val="FF00FF"/>
      </a:folHlink>
    </a:clrScheme>
    <a:fontScheme name="Formal">
      <a:majorFont>
        <a:latin typeface="Cochin"/>
        <a:ea typeface="Cochin"/>
        <a:cs typeface="Cochin"/>
      </a:majorFont>
      <a:minorFont>
        <a:latin typeface="Cochin"/>
        <a:ea typeface="Cochin"/>
        <a:cs typeface="Cochin"/>
      </a:minorFont>
    </a:fontScheme>
    <a:fmtScheme name="Form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3D3E3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27093" tIns="27093" rIns="27093" bIns="27093"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515151"/>
            </a:solidFill>
            <a:effectLst/>
            <a:uFillTx/>
            <a:latin typeface="+mn-lt"/>
            <a:ea typeface="+mn-ea"/>
            <a:cs typeface="+mn-cs"/>
            <a:sym typeface="Cochi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1317</Words>
  <Application>Microsoft Macintosh PowerPoint</Application>
  <PresentationFormat>自定义</PresentationFormat>
  <Paragraphs>170</Paragraphs>
  <Slides>22</Slides>
  <Notes>5</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Formal</vt:lpstr>
      <vt:lpstr>基于Docker的金融移动设备开放平台</vt:lpstr>
      <vt:lpstr>大纲</vt:lpstr>
      <vt:lpstr>银行也需要Docker：开发运维面临的问题</vt:lpstr>
      <vt:lpstr>银行也需要Docker：PAAS平台系统架构</vt:lpstr>
      <vt:lpstr>银行也需要Docker：PAAS平台服务</vt:lpstr>
      <vt:lpstr>银行也需要Docker：部署逻辑视图</vt:lpstr>
      <vt:lpstr>银行也需要Docker：部署物理视图</vt:lpstr>
      <vt:lpstr>移动设备开放平台MDOP：金融设备规模</vt:lpstr>
      <vt:lpstr>移动设备开放平台MDOP：逻辑结构</vt:lpstr>
      <vt:lpstr>移动设备开放平台MDOP：基础服务平台</vt:lpstr>
      <vt:lpstr>移动设备开放平台MDOP：物联网云平台</vt:lpstr>
      <vt:lpstr>Microservices开发＋Docker部署：系统功能</vt:lpstr>
      <vt:lpstr>Microservices开发＋Docker部署：Java微服务框架</vt:lpstr>
      <vt:lpstr>Microservices开发＋Docker部署：jar的Docker化</vt:lpstr>
      <vt:lpstr>Microservices开发＋Docker部署：基础服务部署模式</vt:lpstr>
      <vt:lpstr>案例-CPOS：产品定位</vt:lpstr>
      <vt:lpstr>案例-CPOS：设备形态(为不同业态商户量身定制)</vt:lpstr>
      <vt:lpstr>案例-CPOS：MDOP集成</vt:lpstr>
      <vt:lpstr>案例-CPOS：开放体系</vt:lpstr>
      <vt:lpstr>案例-CPOS：中国民生银行CPOS合作伙伴大会</vt:lpstr>
      <vt:lpstr>未来计划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基于Docker的金融移动设备开放平台</dc:title>
  <cp:lastModifiedBy>apple apple</cp:lastModifiedBy>
  <cp:revision>2</cp:revision>
  <dcterms:modified xsi:type="dcterms:W3CDTF">2016-06-04T01:08:32Z</dcterms:modified>
</cp:coreProperties>
</file>